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64" r:id="rId2"/>
    <p:sldId id="265" r:id="rId3"/>
    <p:sldId id="309" r:id="rId4"/>
    <p:sldId id="304" r:id="rId5"/>
    <p:sldId id="305" r:id="rId6"/>
    <p:sldId id="306" r:id="rId7"/>
    <p:sldId id="307" r:id="rId8"/>
    <p:sldId id="308" r:id="rId9"/>
    <p:sldId id="300" r:id="rId10"/>
    <p:sldId id="301" r:id="rId11"/>
    <p:sldId id="302" r:id="rId12"/>
    <p:sldId id="30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80" autoAdjust="0"/>
  </p:normalViewPr>
  <p:slideViewPr>
    <p:cSldViewPr showGuides="1">
      <p:cViewPr varScale="1">
        <p:scale>
          <a:sx n="85" d="100"/>
          <a:sy n="85" d="100"/>
        </p:scale>
        <p:origin x="518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E815CD-3729-424E-9CAA-9FECDA73DC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6157C7-0CF1-4CF2-AC6F-666D4AEBE7CA}">
      <dgm:prSet/>
      <dgm:spPr/>
      <dgm:t>
        <a:bodyPr/>
        <a:lstStyle/>
        <a:p>
          <a:pPr rtl="0"/>
          <a:r>
            <a:rPr lang="en-US" dirty="0" smtClean="0"/>
            <a:t>NFC, PAN, LAN, MAN, WAN, IPN</a:t>
          </a:r>
          <a:endParaRPr lang="en-US" dirty="0"/>
        </a:p>
      </dgm:t>
    </dgm:pt>
    <dgm:pt modelId="{AFFC2069-9DFA-4C20-B5D6-0E40100E3C05}" type="parTrans" cxnId="{C22079C0-8B61-4DFA-9B42-F39D355EC98D}">
      <dgm:prSet/>
      <dgm:spPr/>
      <dgm:t>
        <a:bodyPr/>
        <a:lstStyle/>
        <a:p>
          <a:endParaRPr lang="en-US"/>
        </a:p>
      </dgm:t>
    </dgm:pt>
    <dgm:pt modelId="{ACCD13D6-1042-44B9-8523-63DFE6B06778}" type="sibTrans" cxnId="{C22079C0-8B61-4DFA-9B42-F39D355EC98D}">
      <dgm:prSet/>
      <dgm:spPr/>
      <dgm:t>
        <a:bodyPr/>
        <a:lstStyle/>
        <a:p>
          <a:endParaRPr lang="en-US"/>
        </a:p>
      </dgm:t>
    </dgm:pt>
    <dgm:pt modelId="{9B00B4A5-1F77-472C-AFA6-AF97C8267FE5}">
      <dgm:prSet/>
      <dgm:spPr/>
      <dgm:t>
        <a:bodyPr/>
        <a:lstStyle/>
        <a:p>
          <a:pPr rtl="0"/>
          <a:r>
            <a:rPr lang="en-US" smtClean="0"/>
            <a:t>Intranet, Extranet dan Internet</a:t>
          </a:r>
          <a:endParaRPr lang="en-US"/>
        </a:p>
      </dgm:t>
    </dgm:pt>
    <dgm:pt modelId="{CD850946-576C-4439-877D-7FAC53A80C92}" type="parTrans" cxnId="{A2DF00BE-DCB6-47EF-9903-5AABA92B3849}">
      <dgm:prSet/>
      <dgm:spPr/>
      <dgm:t>
        <a:bodyPr/>
        <a:lstStyle/>
        <a:p>
          <a:endParaRPr lang="en-US"/>
        </a:p>
      </dgm:t>
    </dgm:pt>
    <dgm:pt modelId="{DAE2223C-08DA-47BD-ACA6-E599C9E44AE7}" type="sibTrans" cxnId="{A2DF00BE-DCB6-47EF-9903-5AABA92B3849}">
      <dgm:prSet/>
      <dgm:spPr/>
      <dgm:t>
        <a:bodyPr/>
        <a:lstStyle/>
        <a:p>
          <a:endParaRPr lang="en-US"/>
        </a:p>
      </dgm:t>
    </dgm:pt>
    <dgm:pt modelId="{98FE9335-2A54-457D-801B-4DC58977D0C4}">
      <dgm:prSet/>
      <dgm:spPr/>
      <dgm:t>
        <a:bodyPr/>
        <a:lstStyle/>
        <a:p>
          <a:pPr rtl="0"/>
          <a:r>
            <a:rPr lang="en-US" smtClean="0"/>
            <a:t>Teknologi Jaringan</a:t>
          </a:r>
          <a:endParaRPr lang="en-US"/>
        </a:p>
      </dgm:t>
    </dgm:pt>
    <dgm:pt modelId="{A4ADB690-5A85-426A-911A-30AA0145EE74}" type="parTrans" cxnId="{A6454FAE-3BE5-49FC-A73D-D71AA249534C}">
      <dgm:prSet/>
      <dgm:spPr/>
      <dgm:t>
        <a:bodyPr/>
        <a:lstStyle/>
        <a:p>
          <a:endParaRPr lang="en-US"/>
        </a:p>
      </dgm:t>
    </dgm:pt>
    <dgm:pt modelId="{97F05E5F-7250-465C-81C1-2861F11F78AA}" type="sibTrans" cxnId="{A6454FAE-3BE5-49FC-A73D-D71AA249534C}">
      <dgm:prSet/>
      <dgm:spPr/>
      <dgm:t>
        <a:bodyPr/>
        <a:lstStyle/>
        <a:p>
          <a:endParaRPr lang="en-US"/>
        </a:p>
      </dgm:t>
    </dgm:pt>
    <dgm:pt modelId="{556951A2-C226-4143-82F3-C3B39044D93F}">
      <dgm:prSet/>
      <dgm:spPr/>
      <dgm:t>
        <a:bodyPr/>
        <a:lstStyle/>
        <a:p>
          <a:pPr rtl="0"/>
          <a:r>
            <a:rPr lang="en-US" smtClean="0"/>
            <a:t>Hardware Jaringan</a:t>
          </a:r>
          <a:endParaRPr lang="en-US"/>
        </a:p>
      </dgm:t>
    </dgm:pt>
    <dgm:pt modelId="{7439BAD4-86DA-4489-AD04-EAB32AEC2B51}" type="parTrans" cxnId="{A9DEBBD6-135D-41EB-A634-DCB8E6D23E85}">
      <dgm:prSet/>
      <dgm:spPr/>
      <dgm:t>
        <a:bodyPr/>
        <a:lstStyle/>
        <a:p>
          <a:endParaRPr lang="en-US"/>
        </a:p>
      </dgm:t>
    </dgm:pt>
    <dgm:pt modelId="{BA586E70-BC15-4204-B8AC-3399388B6C41}" type="sibTrans" cxnId="{A9DEBBD6-135D-41EB-A634-DCB8E6D23E85}">
      <dgm:prSet/>
      <dgm:spPr/>
      <dgm:t>
        <a:bodyPr/>
        <a:lstStyle/>
        <a:p>
          <a:endParaRPr lang="en-US"/>
        </a:p>
      </dgm:t>
    </dgm:pt>
    <dgm:pt modelId="{7F49E46D-0127-4928-89E6-870A8B04EC27}">
      <dgm:prSet/>
      <dgm:spPr/>
      <dgm:t>
        <a:bodyPr/>
        <a:lstStyle/>
        <a:p>
          <a:pPr rtl="0"/>
          <a:r>
            <a:rPr lang="en-US" smtClean="0"/>
            <a:t>Struktur Jaringan Komputer</a:t>
          </a:r>
          <a:endParaRPr lang="en-US"/>
        </a:p>
      </dgm:t>
    </dgm:pt>
    <dgm:pt modelId="{A50FCAC9-0C23-4B6B-8CD3-31D781FF2502}" type="parTrans" cxnId="{40BEA926-C912-4088-B082-B432BC06098F}">
      <dgm:prSet/>
      <dgm:spPr/>
      <dgm:t>
        <a:bodyPr/>
        <a:lstStyle/>
        <a:p>
          <a:endParaRPr lang="en-US"/>
        </a:p>
      </dgm:t>
    </dgm:pt>
    <dgm:pt modelId="{5073FB69-E218-44B8-AFAE-EB925BA05FC1}" type="sibTrans" cxnId="{40BEA926-C912-4088-B082-B432BC06098F}">
      <dgm:prSet/>
      <dgm:spPr/>
      <dgm:t>
        <a:bodyPr/>
        <a:lstStyle/>
        <a:p>
          <a:endParaRPr lang="en-US"/>
        </a:p>
      </dgm:t>
    </dgm:pt>
    <dgm:pt modelId="{76C8B10A-D34D-4D56-A5FC-2B20CD839B59}">
      <dgm:prSet/>
      <dgm:spPr/>
      <dgm:t>
        <a:bodyPr/>
        <a:lstStyle/>
        <a:p>
          <a:pPr rtl="0"/>
          <a:r>
            <a:rPr lang="en-US" smtClean="0"/>
            <a:t>Klasifikasi jaringan komputer</a:t>
          </a:r>
          <a:endParaRPr lang="en-US"/>
        </a:p>
      </dgm:t>
    </dgm:pt>
    <dgm:pt modelId="{99832DC8-E8B8-4A7E-8F8B-7099F89814B0}" type="parTrans" cxnId="{43638865-B4CA-4F5A-A702-284A071A41ED}">
      <dgm:prSet/>
      <dgm:spPr/>
      <dgm:t>
        <a:bodyPr/>
        <a:lstStyle/>
        <a:p>
          <a:endParaRPr lang="en-US"/>
        </a:p>
      </dgm:t>
    </dgm:pt>
    <dgm:pt modelId="{4E604A6A-3B73-4DA0-99DB-DCDC77B19716}" type="sibTrans" cxnId="{43638865-B4CA-4F5A-A702-284A071A41ED}">
      <dgm:prSet/>
      <dgm:spPr/>
      <dgm:t>
        <a:bodyPr/>
        <a:lstStyle/>
        <a:p>
          <a:endParaRPr lang="en-US"/>
        </a:p>
      </dgm:t>
    </dgm:pt>
    <dgm:pt modelId="{7ADAAEC9-6903-4950-A994-154C67ACA18B}">
      <dgm:prSet/>
      <dgm:spPr/>
      <dgm:t>
        <a:bodyPr/>
        <a:lstStyle/>
        <a:p>
          <a:pPr rtl="0"/>
          <a:r>
            <a:rPr lang="en-US" smtClean="0"/>
            <a:t>Topologi Jaringan </a:t>
          </a:r>
          <a:endParaRPr lang="en-US"/>
        </a:p>
      </dgm:t>
    </dgm:pt>
    <dgm:pt modelId="{D70AE722-79EC-4F3E-8F6B-24CADF286048}" type="parTrans" cxnId="{DD994F09-09E3-46E9-8BD5-9440DC01028E}">
      <dgm:prSet/>
      <dgm:spPr/>
      <dgm:t>
        <a:bodyPr/>
        <a:lstStyle/>
        <a:p>
          <a:endParaRPr lang="en-US"/>
        </a:p>
      </dgm:t>
    </dgm:pt>
    <dgm:pt modelId="{E51042AA-B074-425B-8394-9A1518977628}" type="sibTrans" cxnId="{DD994F09-09E3-46E9-8BD5-9440DC01028E}">
      <dgm:prSet/>
      <dgm:spPr/>
      <dgm:t>
        <a:bodyPr/>
        <a:lstStyle/>
        <a:p>
          <a:endParaRPr lang="en-US"/>
        </a:p>
      </dgm:t>
    </dgm:pt>
    <dgm:pt modelId="{EB27FFC5-C532-4778-8B04-136314FC7514}">
      <dgm:prSet/>
      <dgm:spPr/>
      <dgm:t>
        <a:bodyPr/>
        <a:lstStyle/>
        <a:p>
          <a:pPr rtl="0"/>
          <a:r>
            <a:rPr lang="en-US" smtClean="0"/>
            <a:t>Arsitektur jaringan</a:t>
          </a:r>
          <a:endParaRPr lang="en-US"/>
        </a:p>
      </dgm:t>
    </dgm:pt>
    <dgm:pt modelId="{060997F3-02AB-43D5-902E-23AFFC10D835}" type="parTrans" cxnId="{467835D0-349B-48AD-879B-9DAD0F772DA5}">
      <dgm:prSet/>
      <dgm:spPr/>
      <dgm:t>
        <a:bodyPr/>
        <a:lstStyle/>
        <a:p>
          <a:endParaRPr lang="en-US"/>
        </a:p>
      </dgm:t>
    </dgm:pt>
    <dgm:pt modelId="{D136206E-EE5E-494C-A726-028030CA5BDB}" type="sibTrans" cxnId="{467835D0-349B-48AD-879B-9DAD0F772DA5}">
      <dgm:prSet/>
      <dgm:spPr/>
      <dgm:t>
        <a:bodyPr/>
        <a:lstStyle/>
        <a:p>
          <a:endParaRPr lang="en-US"/>
        </a:p>
      </dgm:t>
    </dgm:pt>
    <dgm:pt modelId="{EF9E154F-C390-4B3A-9815-4366009C9895}">
      <dgm:prSet/>
      <dgm:spPr/>
      <dgm:t>
        <a:bodyPr/>
        <a:lstStyle/>
        <a:p>
          <a:pPr rtl="0"/>
          <a:r>
            <a:rPr lang="en-US" smtClean="0"/>
            <a:t>Media Jaringan dan spesifikasinya</a:t>
          </a:r>
          <a:endParaRPr lang="en-US"/>
        </a:p>
      </dgm:t>
    </dgm:pt>
    <dgm:pt modelId="{D3958812-44D2-4C99-8990-4612CB9E7183}" type="parTrans" cxnId="{515B9ABB-5BDA-4189-8594-F40B35948A8A}">
      <dgm:prSet/>
      <dgm:spPr/>
      <dgm:t>
        <a:bodyPr/>
        <a:lstStyle/>
        <a:p>
          <a:endParaRPr lang="en-US"/>
        </a:p>
      </dgm:t>
    </dgm:pt>
    <dgm:pt modelId="{7068549E-3AD8-4F8A-A555-22FD5214F86F}" type="sibTrans" cxnId="{515B9ABB-5BDA-4189-8594-F40B35948A8A}">
      <dgm:prSet/>
      <dgm:spPr/>
      <dgm:t>
        <a:bodyPr/>
        <a:lstStyle/>
        <a:p>
          <a:endParaRPr lang="en-US"/>
        </a:p>
      </dgm:t>
    </dgm:pt>
    <dgm:pt modelId="{AFBE463A-0E01-46DC-8B7B-49AED5C7CF09}" type="pres">
      <dgm:prSet presAssocID="{E6E815CD-3729-424E-9CAA-9FECDA73DCA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D644F2-C9C3-4503-8183-2C4162E75AB0}" type="pres">
      <dgm:prSet presAssocID="{636157C7-0CF1-4CF2-AC6F-666D4AEBE7CA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34197-05C7-4A61-9C79-B1B19C26688D}" type="pres">
      <dgm:prSet presAssocID="{ACCD13D6-1042-44B9-8523-63DFE6B06778}" presName="spacer" presStyleCnt="0"/>
      <dgm:spPr/>
    </dgm:pt>
    <dgm:pt modelId="{B7F20278-6253-41F9-8C83-900B256C17E7}" type="pres">
      <dgm:prSet presAssocID="{9B00B4A5-1F77-472C-AFA6-AF97C8267FE5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153B8-2C08-4ECB-8627-B1449C18CAF9}" type="pres">
      <dgm:prSet presAssocID="{DAE2223C-08DA-47BD-ACA6-E599C9E44AE7}" presName="spacer" presStyleCnt="0"/>
      <dgm:spPr/>
    </dgm:pt>
    <dgm:pt modelId="{D188FD05-BA23-485F-B5DB-F9D55DEB97CB}" type="pres">
      <dgm:prSet presAssocID="{98FE9335-2A54-457D-801B-4DC58977D0C4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69571-5F81-4CD5-8846-F38A1DB7EE7B}" type="pres">
      <dgm:prSet presAssocID="{97F05E5F-7250-465C-81C1-2861F11F78AA}" presName="spacer" presStyleCnt="0"/>
      <dgm:spPr/>
    </dgm:pt>
    <dgm:pt modelId="{83F8BC3C-7500-4C2B-A193-64474AB808B0}" type="pres">
      <dgm:prSet presAssocID="{556951A2-C226-4143-82F3-C3B39044D93F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C92A0-9B63-4212-82C5-2FCD343FA2BA}" type="pres">
      <dgm:prSet presAssocID="{BA586E70-BC15-4204-B8AC-3399388B6C41}" presName="spacer" presStyleCnt="0"/>
      <dgm:spPr/>
    </dgm:pt>
    <dgm:pt modelId="{E512293D-35FB-469E-8918-C5C4BFFD2F33}" type="pres">
      <dgm:prSet presAssocID="{7F49E46D-0127-4928-89E6-870A8B04EC27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0824A-62E4-47C2-9B64-A42216083C0D}" type="pres">
      <dgm:prSet presAssocID="{5073FB69-E218-44B8-AFAE-EB925BA05FC1}" presName="spacer" presStyleCnt="0"/>
      <dgm:spPr/>
    </dgm:pt>
    <dgm:pt modelId="{8C95335F-5A27-4C6A-9B01-66BBC489B210}" type="pres">
      <dgm:prSet presAssocID="{76C8B10A-D34D-4D56-A5FC-2B20CD839B59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C8F1E-2182-44E1-A48A-A6EC7DA46274}" type="pres">
      <dgm:prSet presAssocID="{4E604A6A-3B73-4DA0-99DB-DCDC77B19716}" presName="spacer" presStyleCnt="0"/>
      <dgm:spPr/>
    </dgm:pt>
    <dgm:pt modelId="{13C3BD65-79D2-4216-BA6B-0BC2474D4CB6}" type="pres">
      <dgm:prSet presAssocID="{7ADAAEC9-6903-4950-A994-154C67ACA18B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E9FAC-EB17-47AA-87EC-9EFDFDA02544}" type="pres">
      <dgm:prSet presAssocID="{E51042AA-B074-425B-8394-9A1518977628}" presName="spacer" presStyleCnt="0"/>
      <dgm:spPr/>
    </dgm:pt>
    <dgm:pt modelId="{476527BC-38E6-4E95-B5FD-D81B56DBBCF4}" type="pres">
      <dgm:prSet presAssocID="{EB27FFC5-C532-4778-8B04-136314FC7514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FB318-5F15-470C-9AED-6EFC03394EAD}" type="pres">
      <dgm:prSet presAssocID="{D136206E-EE5E-494C-A726-028030CA5BDB}" presName="spacer" presStyleCnt="0"/>
      <dgm:spPr/>
    </dgm:pt>
    <dgm:pt modelId="{493DB3B0-451D-4115-A8FB-B07912EF79CC}" type="pres">
      <dgm:prSet presAssocID="{EF9E154F-C390-4B3A-9815-4366009C9895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620F01-B427-42E5-838C-C6EE30696A36}" type="presOf" srcId="{E6E815CD-3729-424E-9CAA-9FECDA73DCA2}" destId="{AFBE463A-0E01-46DC-8B7B-49AED5C7CF09}" srcOrd="0" destOrd="0" presId="urn:microsoft.com/office/officeart/2005/8/layout/vList2"/>
    <dgm:cxn modelId="{43292EF9-7BEF-4B5E-967D-36FD7DDC00A3}" type="presOf" srcId="{9B00B4A5-1F77-472C-AFA6-AF97C8267FE5}" destId="{B7F20278-6253-41F9-8C83-900B256C17E7}" srcOrd="0" destOrd="0" presId="urn:microsoft.com/office/officeart/2005/8/layout/vList2"/>
    <dgm:cxn modelId="{A2DF00BE-DCB6-47EF-9903-5AABA92B3849}" srcId="{E6E815CD-3729-424E-9CAA-9FECDA73DCA2}" destId="{9B00B4A5-1F77-472C-AFA6-AF97C8267FE5}" srcOrd="1" destOrd="0" parTransId="{CD850946-576C-4439-877D-7FAC53A80C92}" sibTransId="{DAE2223C-08DA-47BD-ACA6-E599C9E44AE7}"/>
    <dgm:cxn modelId="{F77E568E-4A2E-498A-9F69-2B0D8CECEDCB}" type="presOf" srcId="{7F49E46D-0127-4928-89E6-870A8B04EC27}" destId="{E512293D-35FB-469E-8918-C5C4BFFD2F33}" srcOrd="0" destOrd="0" presId="urn:microsoft.com/office/officeart/2005/8/layout/vList2"/>
    <dgm:cxn modelId="{A2627039-3388-47C8-A5BE-861BDB9FE012}" type="presOf" srcId="{556951A2-C226-4143-82F3-C3B39044D93F}" destId="{83F8BC3C-7500-4C2B-A193-64474AB808B0}" srcOrd="0" destOrd="0" presId="urn:microsoft.com/office/officeart/2005/8/layout/vList2"/>
    <dgm:cxn modelId="{7A92DA70-ACD4-4397-9874-9E3E28E3A66C}" type="presOf" srcId="{76C8B10A-D34D-4D56-A5FC-2B20CD839B59}" destId="{8C95335F-5A27-4C6A-9B01-66BBC489B210}" srcOrd="0" destOrd="0" presId="urn:microsoft.com/office/officeart/2005/8/layout/vList2"/>
    <dgm:cxn modelId="{A9DEBBD6-135D-41EB-A634-DCB8E6D23E85}" srcId="{E6E815CD-3729-424E-9CAA-9FECDA73DCA2}" destId="{556951A2-C226-4143-82F3-C3B39044D93F}" srcOrd="3" destOrd="0" parTransId="{7439BAD4-86DA-4489-AD04-EAB32AEC2B51}" sibTransId="{BA586E70-BC15-4204-B8AC-3399388B6C41}"/>
    <dgm:cxn modelId="{467835D0-349B-48AD-879B-9DAD0F772DA5}" srcId="{E6E815CD-3729-424E-9CAA-9FECDA73DCA2}" destId="{EB27FFC5-C532-4778-8B04-136314FC7514}" srcOrd="7" destOrd="0" parTransId="{060997F3-02AB-43D5-902E-23AFFC10D835}" sibTransId="{D136206E-EE5E-494C-A726-028030CA5BDB}"/>
    <dgm:cxn modelId="{A5984A6D-5109-4618-8C16-4EAEF4DA89D0}" type="presOf" srcId="{98FE9335-2A54-457D-801B-4DC58977D0C4}" destId="{D188FD05-BA23-485F-B5DB-F9D55DEB97CB}" srcOrd="0" destOrd="0" presId="urn:microsoft.com/office/officeart/2005/8/layout/vList2"/>
    <dgm:cxn modelId="{5BDCACD8-6D59-4E32-B00D-22D4BAF20EFE}" type="presOf" srcId="{EB27FFC5-C532-4778-8B04-136314FC7514}" destId="{476527BC-38E6-4E95-B5FD-D81B56DBBCF4}" srcOrd="0" destOrd="0" presId="urn:microsoft.com/office/officeart/2005/8/layout/vList2"/>
    <dgm:cxn modelId="{3E666EA0-F251-4647-B367-BD2E411EB66C}" type="presOf" srcId="{636157C7-0CF1-4CF2-AC6F-666D4AEBE7CA}" destId="{43D644F2-C9C3-4503-8183-2C4162E75AB0}" srcOrd="0" destOrd="0" presId="urn:microsoft.com/office/officeart/2005/8/layout/vList2"/>
    <dgm:cxn modelId="{515B9ABB-5BDA-4189-8594-F40B35948A8A}" srcId="{E6E815CD-3729-424E-9CAA-9FECDA73DCA2}" destId="{EF9E154F-C390-4B3A-9815-4366009C9895}" srcOrd="8" destOrd="0" parTransId="{D3958812-44D2-4C99-8990-4612CB9E7183}" sibTransId="{7068549E-3AD8-4F8A-A555-22FD5214F86F}"/>
    <dgm:cxn modelId="{DD994F09-09E3-46E9-8BD5-9440DC01028E}" srcId="{E6E815CD-3729-424E-9CAA-9FECDA73DCA2}" destId="{7ADAAEC9-6903-4950-A994-154C67ACA18B}" srcOrd="6" destOrd="0" parTransId="{D70AE722-79EC-4F3E-8F6B-24CADF286048}" sibTransId="{E51042AA-B074-425B-8394-9A1518977628}"/>
    <dgm:cxn modelId="{0D6D6C2A-6E69-4284-8F66-FFA1C9BB0569}" type="presOf" srcId="{EF9E154F-C390-4B3A-9815-4366009C9895}" destId="{493DB3B0-451D-4115-A8FB-B07912EF79CC}" srcOrd="0" destOrd="0" presId="urn:microsoft.com/office/officeart/2005/8/layout/vList2"/>
    <dgm:cxn modelId="{C22079C0-8B61-4DFA-9B42-F39D355EC98D}" srcId="{E6E815CD-3729-424E-9CAA-9FECDA73DCA2}" destId="{636157C7-0CF1-4CF2-AC6F-666D4AEBE7CA}" srcOrd="0" destOrd="0" parTransId="{AFFC2069-9DFA-4C20-B5D6-0E40100E3C05}" sibTransId="{ACCD13D6-1042-44B9-8523-63DFE6B06778}"/>
    <dgm:cxn modelId="{43638865-B4CA-4F5A-A702-284A071A41ED}" srcId="{E6E815CD-3729-424E-9CAA-9FECDA73DCA2}" destId="{76C8B10A-D34D-4D56-A5FC-2B20CD839B59}" srcOrd="5" destOrd="0" parTransId="{99832DC8-E8B8-4A7E-8F8B-7099F89814B0}" sibTransId="{4E604A6A-3B73-4DA0-99DB-DCDC77B19716}"/>
    <dgm:cxn modelId="{40BEA926-C912-4088-B082-B432BC06098F}" srcId="{E6E815CD-3729-424E-9CAA-9FECDA73DCA2}" destId="{7F49E46D-0127-4928-89E6-870A8B04EC27}" srcOrd="4" destOrd="0" parTransId="{A50FCAC9-0C23-4B6B-8CD3-31D781FF2502}" sibTransId="{5073FB69-E218-44B8-AFAE-EB925BA05FC1}"/>
    <dgm:cxn modelId="{A6454FAE-3BE5-49FC-A73D-D71AA249534C}" srcId="{E6E815CD-3729-424E-9CAA-9FECDA73DCA2}" destId="{98FE9335-2A54-457D-801B-4DC58977D0C4}" srcOrd="2" destOrd="0" parTransId="{A4ADB690-5A85-426A-911A-30AA0145EE74}" sibTransId="{97F05E5F-7250-465C-81C1-2861F11F78AA}"/>
    <dgm:cxn modelId="{223434CF-4B6D-400D-B819-A4B554BDDDC8}" type="presOf" srcId="{7ADAAEC9-6903-4950-A994-154C67ACA18B}" destId="{13C3BD65-79D2-4216-BA6B-0BC2474D4CB6}" srcOrd="0" destOrd="0" presId="urn:microsoft.com/office/officeart/2005/8/layout/vList2"/>
    <dgm:cxn modelId="{665A12D9-6FA8-4114-8474-32918DA8FBD4}" type="presParOf" srcId="{AFBE463A-0E01-46DC-8B7B-49AED5C7CF09}" destId="{43D644F2-C9C3-4503-8183-2C4162E75AB0}" srcOrd="0" destOrd="0" presId="urn:microsoft.com/office/officeart/2005/8/layout/vList2"/>
    <dgm:cxn modelId="{61858193-51C4-4243-9EF6-BD66E95094AB}" type="presParOf" srcId="{AFBE463A-0E01-46DC-8B7B-49AED5C7CF09}" destId="{8FF34197-05C7-4A61-9C79-B1B19C26688D}" srcOrd="1" destOrd="0" presId="urn:microsoft.com/office/officeart/2005/8/layout/vList2"/>
    <dgm:cxn modelId="{ABB030E8-7941-4100-8FF8-9D5AB1F75590}" type="presParOf" srcId="{AFBE463A-0E01-46DC-8B7B-49AED5C7CF09}" destId="{B7F20278-6253-41F9-8C83-900B256C17E7}" srcOrd="2" destOrd="0" presId="urn:microsoft.com/office/officeart/2005/8/layout/vList2"/>
    <dgm:cxn modelId="{D1401A91-2337-4FEC-A9FD-6BBA02B42A35}" type="presParOf" srcId="{AFBE463A-0E01-46DC-8B7B-49AED5C7CF09}" destId="{34A153B8-2C08-4ECB-8627-B1449C18CAF9}" srcOrd="3" destOrd="0" presId="urn:microsoft.com/office/officeart/2005/8/layout/vList2"/>
    <dgm:cxn modelId="{1AC279B9-CB35-431D-8919-B07963722FC0}" type="presParOf" srcId="{AFBE463A-0E01-46DC-8B7B-49AED5C7CF09}" destId="{D188FD05-BA23-485F-B5DB-F9D55DEB97CB}" srcOrd="4" destOrd="0" presId="urn:microsoft.com/office/officeart/2005/8/layout/vList2"/>
    <dgm:cxn modelId="{118BFB27-C229-4B34-87F7-6B0381CD0E66}" type="presParOf" srcId="{AFBE463A-0E01-46DC-8B7B-49AED5C7CF09}" destId="{24769571-5F81-4CD5-8846-F38A1DB7EE7B}" srcOrd="5" destOrd="0" presId="urn:microsoft.com/office/officeart/2005/8/layout/vList2"/>
    <dgm:cxn modelId="{94FDB22A-98E5-480B-BCA5-66C269EFD13B}" type="presParOf" srcId="{AFBE463A-0E01-46DC-8B7B-49AED5C7CF09}" destId="{83F8BC3C-7500-4C2B-A193-64474AB808B0}" srcOrd="6" destOrd="0" presId="urn:microsoft.com/office/officeart/2005/8/layout/vList2"/>
    <dgm:cxn modelId="{92A72F27-C3C9-409E-B625-2024DBFDD93C}" type="presParOf" srcId="{AFBE463A-0E01-46DC-8B7B-49AED5C7CF09}" destId="{617C92A0-9B63-4212-82C5-2FCD343FA2BA}" srcOrd="7" destOrd="0" presId="urn:microsoft.com/office/officeart/2005/8/layout/vList2"/>
    <dgm:cxn modelId="{F5A5786C-0069-4D9D-9185-9B60855AE0F9}" type="presParOf" srcId="{AFBE463A-0E01-46DC-8B7B-49AED5C7CF09}" destId="{E512293D-35FB-469E-8918-C5C4BFFD2F33}" srcOrd="8" destOrd="0" presId="urn:microsoft.com/office/officeart/2005/8/layout/vList2"/>
    <dgm:cxn modelId="{8F9FED5B-0801-4E2E-A5AA-D1B2F2ED9A38}" type="presParOf" srcId="{AFBE463A-0E01-46DC-8B7B-49AED5C7CF09}" destId="{3280824A-62E4-47C2-9B64-A42216083C0D}" srcOrd="9" destOrd="0" presId="urn:microsoft.com/office/officeart/2005/8/layout/vList2"/>
    <dgm:cxn modelId="{B192D905-2EBB-4CBD-9F88-00467B17A893}" type="presParOf" srcId="{AFBE463A-0E01-46DC-8B7B-49AED5C7CF09}" destId="{8C95335F-5A27-4C6A-9B01-66BBC489B210}" srcOrd="10" destOrd="0" presId="urn:microsoft.com/office/officeart/2005/8/layout/vList2"/>
    <dgm:cxn modelId="{5EB83FE2-8F73-40B8-AE51-D25A291F7476}" type="presParOf" srcId="{AFBE463A-0E01-46DC-8B7B-49AED5C7CF09}" destId="{061C8F1E-2182-44E1-A48A-A6EC7DA46274}" srcOrd="11" destOrd="0" presId="urn:microsoft.com/office/officeart/2005/8/layout/vList2"/>
    <dgm:cxn modelId="{7A07F374-63A2-425A-9D85-34D44CF91916}" type="presParOf" srcId="{AFBE463A-0E01-46DC-8B7B-49AED5C7CF09}" destId="{13C3BD65-79D2-4216-BA6B-0BC2474D4CB6}" srcOrd="12" destOrd="0" presId="urn:microsoft.com/office/officeart/2005/8/layout/vList2"/>
    <dgm:cxn modelId="{6438365E-22F5-4E77-A654-70384EA4324C}" type="presParOf" srcId="{AFBE463A-0E01-46DC-8B7B-49AED5C7CF09}" destId="{1D3E9FAC-EB17-47AA-87EC-9EFDFDA02544}" srcOrd="13" destOrd="0" presId="urn:microsoft.com/office/officeart/2005/8/layout/vList2"/>
    <dgm:cxn modelId="{0B366EFE-89BF-4D70-B70E-4045E6DF0F43}" type="presParOf" srcId="{AFBE463A-0E01-46DC-8B7B-49AED5C7CF09}" destId="{476527BC-38E6-4E95-B5FD-D81B56DBBCF4}" srcOrd="14" destOrd="0" presId="urn:microsoft.com/office/officeart/2005/8/layout/vList2"/>
    <dgm:cxn modelId="{32762949-538A-4B7B-BB4A-B21BA6CD477A}" type="presParOf" srcId="{AFBE463A-0E01-46DC-8B7B-49AED5C7CF09}" destId="{CA4FB318-5F15-470C-9AED-6EFC03394EAD}" srcOrd="15" destOrd="0" presId="urn:microsoft.com/office/officeart/2005/8/layout/vList2"/>
    <dgm:cxn modelId="{1AFF6523-2C1F-4EA4-98C8-AB503AB61DC7}" type="presParOf" srcId="{AFBE463A-0E01-46DC-8B7B-49AED5C7CF09}" destId="{493DB3B0-451D-4115-A8FB-B07912EF79CC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644F2-C9C3-4503-8183-2C4162E75AB0}">
      <dsp:nvSpPr>
        <dsp:cNvPr id="0" name=""/>
        <dsp:cNvSpPr/>
      </dsp:nvSpPr>
      <dsp:spPr>
        <a:xfrm>
          <a:off x="0" y="8505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NFC, PAN, LAN, MAN, WAN, IPN</a:t>
          </a:r>
          <a:endParaRPr lang="en-US" sz="1800" kern="1200" dirty="0"/>
        </a:p>
      </dsp:txBody>
      <dsp:txXfrm>
        <a:off x="21075" y="106129"/>
        <a:ext cx="10115204" cy="389580"/>
      </dsp:txXfrm>
    </dsp:sp>
    <dsp:sp modelId="{B7F20278-6253-41F9-8C83-900B256C17E7}">
      <dsp:nvSpPr>
        <dsp:cNvPr id="0" name=""/>
        <dsp:cNvSpPr/>
      </dsp:nvSpPr>
      <dsp:spPr>
        <a:xfrm>
          <a:off x="0" y="56862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Intranet, Extranet dan Internet</a:t>
          </a:r>
          <a:endParaRPr lang="en-US" sz="1800" kern="1200"/>
        </a:p>
      </dsp:txBody>
      <dsp:txXfrm>
        <a:off x="21075" y="589699"/>
        <a:ext cx="10115204" cy="389580"/>
      </dsp:txXfrm>
    </dsp:sp>
    <dsp:sp modelId="{D188FD05-BA23-485F-B5DB-F9D55DEB97CB}">
      <dsp:nvSpPr>
        <dsp:cNvPr id="0" name=""/>
        <dsp:cNvSpPr/>
      </dsp:nvSpPr>
      <dsp:spPr>
        <a:xfrm>
          <a:off x="0" y="105219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Teknologi Jaringan</a:t>
          </a:r>
          <a:endParaRPr lang="en-US" sz="1800" kern="1200"/>
        </a:p>
      </dsp:txBody>
      <dsp:txXfrm>
        <a:off x="21075" y="1073269"/>
        <a:ext cx="10115204" cy="389580"/>
      </dsp:txXfrm>
    </dsp:sp>
    <dsp:sp modelId="{83F8BC3C-7500-4C2B-A193-64474AB808B0}">
      <dsp:nvSpPr>
        <dsp:cNvPr id="0" name=""/>
        <dsp:cNvSpPr/>
      </dsp:nvSpPr>
      <dsp:spPr>
        <a:xfrm>
          <a:off x="0" y="153576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Hardware Jaringan</a:t>
          </a:r>
          <a:endParaRPr lang="en-US" sz="1800" kern="1200"/>
        </a:p>
      </dsp:txBody>
      <dsp:txXfrm>
        <a:off x="21075" y="1556839"/>
        <a:ext cx="10115204" cy="389580"/>
      </dsp:txXfrm>
    </dsp:sp>
    <dsp:sp modelId="{E512293D-35FB-469E-8918-C5C4BFFD2F33}">
      <dsp:nvSpPr>
        <dsp:cNvPr id="0" name=""/>
        <dsp:cNvSpPr/>
      </dsp:nvSpPr>
      <dsp:spPr>
        <a:xfrm>
          <a:off x="0" y="201933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Struktur Jaringan Komputer</a:t>
          </a:r>
          <a:endParaRPr lang="en-US" sz="1800" kern="1200"/>
        </a:p>
      </dsp:txBody>
      <dsp:txXfrm>
        <a:off x="21075" y="2040409"/>
        <a:ext cx="10115204" cy="389580"/>
      </dsp:txXfrm>
    </dsp:sp>
    <dsp:sp modelId="{8C95335F-5A27-4C6A-9B01-66BBC489B210}">
      <dsp:nvSpPr>
        <dsp:cNvPr id="0" name=""/>
        <dsp:cNvSpPr/>
      </dsp:nvSpPr>
      <dsp:spPr>
        <a:xfrm>
          <a:off x="0" y="250290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Klasifikasi jaringan komputer</a:t>
          </a:r>
          <a:endParaRPr lang="en-US" sz="1800" kern="1200"/>
        </a:p>
      </dsp:txBody>
      <dsp:txXfrm>
        <a:off x="21075" y="2523979"/>
        <a:ext cx="10115204" cy="389580"/>
      </dsp:txXfrm>
    </dsp:sp>
    <dsp:sp modelId="{13C3BD65-79D2-4216-BA6B-0BC2474D4CB6}">
      <dsp:nvSpPr>
        <dsp:cNvPr id="0" name=""/>
        <dsp:cNvSpPr/>
      </dsp:nvSpPr>
      <dsp:spPr>
        <a:xfrm>
          <a:off x="0" y="2986474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Topologi Jaringan </a:t>
          </a:r>
          <a:endParaRPr lang="en-US" sz="1800" kern="1200"/>
        </a:p>
      </dsp:txBody>
      <dsp:txXfrm>
        <a:off x="21075" y="3007549"/>
        <a:ext cx="10115204" cy="389580"/>
      </dsp:txXfrm>
    </dsp:sp>
    <dsp:sp modelId="{476527BC-38E6-4E95-B5FD-D81B56DBBCF4}">
      <dsp:nvSpPr>
        <dsp:cNvPr id="0" name=""/>
        <dsp:cNvSpPr/>
      </dsp:nvSpPr>
      <dsp:spPr>
        <a:xfrm>
          <a:off x="0" y="3470045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Arsitektur jaringan</a:t>
          </a:r>
          <a:endParaRPr lang="en-US" sz="1800" kern="1200"/>
        </a:p>
      </dsp:txBody>
      <dsp:txXfrm>
        <a:off x="21075" y="3491120"/>
        <a:ext cx="10115204" cy="389580"/>
      </dsp:txXfrm>
    </dsp:sp>
    <dsp:sp modelId="{493DB3B0-451D-4115-A8FB-B07912EF79CC}">
      <dsp:nvSpPr>
        <dsp:cNvPr id="0" name=""/>
        <dsp:cNvSpPr/>
      </dsp:nvSpPr>
      <dsp:spPr>
        <a:xfrm>
          <a:off x="0" y="3953615"/>
          <a:ext cx="1015735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Media Jaringan dan spesifikasinya</a:t>
          </a:r>
          <a:endParaRPr lang="en-US" sz="1800" kern="1200"/>
        </a:p>
      </dsp:txBody>
      <dsp:txXfrm>
        <a:off x="21075" y="3974690"/>
        <a:ext cx="10115204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4/6/2022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4/6/2022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7A98DC-ECAE-4477-8AF3-7214B78F5EC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21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2B6D12-D048-4764-B75A-A2AA7EC2F0E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8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F0475-249B-4FB2-B078-137DB0C1945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688DF-2937-4BC5-AD9A-7410CA039E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5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09882-25F5-4612-86EA-00E407E28F9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3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6B1683-D3BF-4912-95D1-E799C6D2372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0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811AA2-0CB4-4A94-A6E0-A81AFA49C52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EC75BF-62C7-467E-94D5-167C7C4654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28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7869A4-3A71-4939-8AED-2427AB01012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4F5CD-F4AB-47A9-ABA0-E1A4982B96C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522ED-E8D0-4100-800A-89136BDEA5B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4/6/2022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4/6/2022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4/6/2022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4/6/2022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4172" y="1498601"/>
            <a:ext cx="7746785" cy="3442567"/>
          </a:xfrm>
        </p:spPr>
        <p:txBody>
          <a:bodyPr anchor="t"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Model (</a:t>
            </a:r>
            <a:r>
              <a:rPr lang="en-US" altLang="ko-KR" dirty="0" err="1" smtClean="0">
                <a:ea typeface="Gulim" panose="020B0600000101010101" pitchFamily="34" charset="-127"/>
              </a:rPr>
              <a:t>Jenis</a:t>
            </a:r>
            <a:r>
              <a:rPr lang="en-US" altLang="ko-KR" dirty="0" smtClean="0">
                <a:ea typeface="Gulim" panose="020B0600000101010101" pitchFamily="34" charset="-127"/>
              </a:rPr>
              <a:t>),</a:t>
            </a:r>
            <a:br>
              <a:rPr lang="en-US" altLang="ko-KR" dirty="0" smtClean="0">
                <a:ea typeface="Gulim" panose="020B0600000101010101" pitchFamily="34" charset="-127"/>
              </a:rPr>
            </a:br>
            <a:r>
              <a:rPr lang="id-ID" altLang="ko-KR" dirty="0" smtClean="0">
                <a:ea typeface="Gulim" panose="020B0600000101010101" pitchFamily="34" charset="-127"/>
              </a:rPr>
              <a:t>Struktur </a:t>
            </a:r>
            <a:r>
              <a:rPr lang="id-ID" altLang="ko-KR" dirty="0">
                <a:ea typeface="Gulim" panose="020B0600000101010101" pitchFamily="34" charset="-127"/>
              </a:rPr>
              <a:t>dan Arsitektur Jaringan Komputer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3277" y="5301208"/>
            <a:ext cx="7008574" cy="1244600"/>
          </a:xfrm>
        </p:spPr>
        <p:txBody>
          <a:bodyPr/>
          <a:lstStyle/>
          <a:p>
            <a:r>
              <a:rPr lang="en-US" dirty="0" err="1" smtClean="0"/>
              <a:t>Universitas</a:t>
            </a:r>
            <a:r>
              <a:rPr lang="en-US" dirty="0" smtClean="0"/>
              <a:t> PGRI </a:t>
            </a:r>
            <a:r>
              <a:rPr lang="en-US" dirty="0" err="1" smtClean="0"/>
              <a:t>Wiranegara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288686" y="2239218"/>
            <a:ext cx="9163444" cy="21268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834" y="142851"/>
            <a:ext cx="5814978" cy="1151383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/>
              <a:t>Macam-macam</a:t>
            </a:r>
            <a:r>
              <a:rPr lang="en-US" sz="2800" dirty="0"/>
              <a:t> Hardware </a:t>
            </a:r>
            <a:br>
              <a:rPr lang="en-US" sz="2800" dirty="0"/>
            </a:b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Komputer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3023372" y="872702"/>
            <a:ext cx="1571636" cy="1588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88686" y="1722863"/>
            <a:ext cx="2357454" cy="4616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KONEKTOR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3812" y="187252"/>
            <a:ext cx="304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PERANGKAT KERAS JARINGAN KOMPUTER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88686" y="2184528"/>
            <a:ext cx="70646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Konektor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sarana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penghubung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colokan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NIC (Network Interface Card)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konektor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disesuaikan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Konektor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RJ-45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berpasangan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UTP/STP,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konektor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BNC/T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berpasangan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coaxial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konektor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berpasangan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fiber optic.</a:t>
            </a:r>
          </a:p>
        </p:txBody>
      </p:sp>
      <p:pic>
        <p:nvPicPr>
          <p:cNvPr id="22" name="Picture 21" descr="http://1.bp.blogspot.com/-DdPszWnxy6c/T4fOagIOooI/AAAAAAAAAHY/JYWI63nKShk/s200/RJ+4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3304" y="2508680"/>
            <a:ext cx="164307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8902670" y="3977346"/>
            <a:ext cx="1000132" cy="28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Konektor</a:t>
            </a:r>
            <a:endParaRPr lang="en-US" sz="1200" b="1" dirty="0"/>
          </a:p>
        </p:txBody>
      </p:sp>
      <p:sp>
        <p:nvSpPr>
          <p:cNvPr id="24" name="Rectangle 23"/>
          <p:cNvSpPr/>
          <p:nvPr/>
        </p:nvSpPr>
        <p:spPr>
          <a:xfrm>
            <a:off x="1288686" y="4945946"/>
            <a:ext cx="9155070" cy="1626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88686" y="4457789"/>
            <a:ext cx="2357454" cy="4616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8686" y="5000636"/>
            <a:ext cx="7064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colokan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(port-port),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portnya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8,16, 24,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32 port.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umunya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hub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menyatukan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kabel-kabel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workstation, server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8" name="Picture 27" descr="http://4.bp.blogspot.com/--h1m89Nfdus/T4fP432cqfI/AAAAAAAAAHg/80szyS5g_3I/s200/hub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8708" y="5072074"/>
            <a:ext cx="1893962" cy="1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9109592" y="6215082"/>
            <a:ext cx="1000132" cy="28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2809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701924" y="1988840"/>
            <a:ext cx="8750206" cy="19402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834" y="142852"/>
            <a:ext cx="6286544" cy="752286"/>
          </a:xfrm>
        </p:spPr>
        <p:txBody>
          <a:bodyPr>
            <a:noAutofit/>
          </a:bodyPr>
          <a:lstStyle/>
          <a:p>
            <a:pPr algn="l"/>
            <a:r>
              <a:rPr lang="en-US" sz="2400" dirty="0" err="1"/>
              <a:t>Macam-macam</a:t>
            </a:r>
            <a:r>
              <a:rPr lang="en-US" sz="2400" dirty="0"/>
              <a:t> Hardware </a:t>
            </a:r>
            <a:br>
              <a:rPr lang="en-US" sz="2400" dirty="0"/>
            </a:b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3023372" y="872702"/>
            <a:ext cx="1571636" cy="1588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60694" y="1300698"/>
            <a:ext cx="235745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828" y="200834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PERANGKAT KERAS JARINGAN KOMPUTER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52003" y="1962944"/>
            <a:ext cx="6356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Switch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prinsipnya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hub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bedanya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switch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pintar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hub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menganalisa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paket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dilewatkan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padanya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dikirim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switch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juga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kecepatan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transfer data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workstation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sebaliknya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01924" y="4565596"/>
            <a:ext cx="8741832" cy="22878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1413892" y="4077072"/>
            <a:ext cx="235745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REPEATER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01924" y="4566607"/>
            <a:ext cx="6535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Repeater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berfungsi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memperkuat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segmen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segmen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berikutnya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dipancarkan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kekuatan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asli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segmen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repeater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dua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diperluas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67698" y="6136252"/>
            <a:ext cx="100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REPEATER</a:t>
            </a:r>
          </a:p>
        </p:txBody>
      </p:sp>
      <p:pic>
        <p:nvPicPr>
          <p:cNvPr id="31" name="Picture 30" descr="http://1.bp.blogspot.com/-Rdhrvh67Be0/T4fQVSsHJmI/AAAAAAAAAHo/pvz4eSoiOnw/s200/swic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3305" y="2285992"/>
            <a:ext cx="1891943" cy="142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9212562" y="3500438"/>
            <a:ext cx="100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</a:t>
            </a:r>
          </a:p>
        </p:txBody>
      </p:sp>
      <p:pic>
        <p:nvPicPr>
          <p:cNvPr id="41" name="Picture 40" descr="http://4.bp.blogspot.com/-xhR3vLwnw20/T4fQ0W_nhXI/AAAAAAAAAHw/JyHYy9W9m-g/s200/repea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94742" y="4786322"/>
            <a:ext cx="157163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6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2093884" y="2222928"/>
            <a:ext cx="9401128" cy="17061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834" y="142852"/>
            <a:ext cx="4857784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/>
              <a:t>Macam-macam</a:t>
            </a:r>
            <a:r>
              <a:rPr lang="en-US" sz="2800" dirty="0"/>
              <a:t> Hardware </a:t>
            </a:r>
            <a:br>
              <a:rPr lang="en-US" sz="2800" dirty="0"/>
            </a:b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Komputer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3023372" y="872702"/>
            <a:ext cx="1571636" cy="1588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29857" y="1684012"/>
            <a:ext cx="2357454" cy="4616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860" y="18725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PERANGKAT KERAS JARINGAN KOMPUTER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06180" y="2285992"/>
            <a:ext cx="7488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Router,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menyambung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contohnya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menyambungkan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LAN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router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jembatan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juga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menyambung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LAN yang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subnet.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085510" y="4630626"/>
            <a:ext cx="9409502" cy="1727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29857" y="4117967"/>
            <a:ext cx="2357454" cy="4616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MODEM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8386" y="4732614"/>
            <a:ext cx="7241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penghubung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internet.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melakukkan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tugasnya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modem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mengubah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digital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kedalam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analog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dipahami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manusia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ataupun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sebaliknya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114820" y="5903770"/>
            <a:ext cx="1000132" cy="28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MODEM</a:t>
            </a:r>
          </a:p>
        </p:txBody>
      </p:sp>
      <p:pic>
        <p:nvPicPr>
          <p:cNvPr id="28" name="Picture 27" descr="http://2.bp.blogspot.com/-bUsQIPPCHm8/T4fRghzDJJI/AAAAAAAAAH4/9ZvJBmSi3GA/s200/root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6760" y="2285992"/>
            <a:ext cx="189194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2744218" y="3429000"/>
            <a:ext cx="1000132" cy="28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ROUTER</a:t>
            </a:r>
          </a:p>
        </p:txBody>
      </p:sp>
      <p:pic>
        <p:nvPicPr>
          <p:cNvPr id="44" name="Picture 43" descr="Hasil gambar untuk mode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9608" y="4869160"/>
            <a:ext cx="1645364" cy="109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05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Struktur Jaringan Komputer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912" t="20469" r="9599" b="31297"/>
          <a:stretch/>
        </p:blipFill>
        <p:spPr>
          <a:xfrm>
            <a:off x="2055812" y="1412776"/>
            <a:ext cx="8210592" cy="47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Struktur Jaringan Komputer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2" y="1447800"/>
            <a:ext cx="8153400" cy="4724400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End device</a:t>
            </a:r>
          </a:p>
          <a:p>
            <a:pPr lvl="1"/>
            <a:r>
              <a:rPr lang="id-ID" dirty="0">
                <a:solidFill>
                  <a:srgbClr val="0070C0"/>
                </a:solidFill>
              </a:rPr>
              <a:t>Computers (work stations, laptops, file servers, web servers), Network printers,VoIP phones, Security cameras, Mobile handheld devices (such as wireless barcode scanners, PDAs)</a:t>
            </a:r>
          </a:p>
          <a:p>
            <a:r>
              <a:rPr lang="id-ID" dirty="0"/>
              <a:t>Intermediary devices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Network Access Devices (Hubs, switches, and wireless access points)</a:t>
            </a:r>
            <a:r>
              <a:rPr lang="id-ID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Internetworking Devices (routers)</a:t>
            </a:r>
            <a:r>
              <a:rPr lang="id-ID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Communication Servers and Modems</a:t>
            </a:r>
            <a:r>
              <a:rPr lang="id-ID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rgbClr val="0070C0"/>
                </a:solidFill>
              </a:rPr>
              <a:t>Security Devices (firewalls)</a:t>
            </a:r>
            <a:endParaRPr lang="id-ID" dirty="0">
              <a:solidFill>
                <a:srgbClr val="0070C0"/>
              </a:solidFill>
            </a:endParaRPr>
          </a:p>
          <a:p>
            <a:r>
              <a:rPr lang="id-ID" dirty="0" smtClean="0"/>
              <a:t>Services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Email – SMTP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Website – HTTP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File - FTP</a:t>
            </a:r>
            <a:endParaRPr lang="id-ID" dirty="0"/>
          </a:p>
          <a:p>
            <a:r>
              <a:rPr lang="id-ID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7870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and Switch</a:t>
            </a:r>
          </a:p>
        </p:txBody>
      </p:sp>
      <p:pic>
        <p:nvPicPr>
          <p:cNvPr id="27651" name="Picture 4" descr="3"/>
          <p:cNvPicPr>
            <a:picLocks noChangeAspect="1" noChangeArrowheads="1"/>
          </p:cNvPicPr>
          <p:nvPr/>
        </p:nvPicPr>
        <p:blipFill>
          <a:blip r:embed="rId2" cstate="print"/>
          <a:srcRect l="1994" r="10867"/>
          <a:stretch>
            <a:fillRect/>
          </a:stretch>
        </p:blipFill>
        <p:spPr bwMode="auto">
          <a:xfrm>
            <a:off x="5987397" y="1513358"/>
            <a:ext cx="460692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 descr="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17948" y="3213571"/>
            <a:ext cx="3810000" cy="3133543"/>
          </a:xfrm>
          <a:noFill/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7948" y="1484784"/>
            <a:ext cx="3810000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5" cstate="print"/>
          <a:srcRect l="362" r="2174"/>
          <a:stretch>
            <a:fillRect/>
          </a:stretch>
        </p:blipFill>
        <p:spPr bwMode="auto">
          <a:xfrm>
            <a:off x="6166420" y="4344327"/>
            <a:ext cx="37211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67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8148" y="2643966"/>
            <a:ext cx="5712774" cy="395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Router</a:t>
            </a:r>
          </a:p>
        </p:txBody>
      </p:sp>
      <p:pic>
        <p:nvPicPr>
          <p:cNvPr id="28675" name="Content Placeholder 5" descr="1921-lg-phot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79848" y="1412776"/>
            <a:ext cx="4374604" cy="1467175"/>
          </a:xfrm>
        </p:spPr>
      </p:pic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1850" y="4078354"/>
            <a:ext cx="2451932" cy="180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5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Klasifikasi Jaringan Komputer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Berdasarkan Letak Geografisnya</a:t>
            </a:r>
          </a:p>
          <a:p>
            <a:pPr lvl="1"/>
            <a:r>
              <a:rPr lang="id-ID" dirty="0">
                <a:solidFill>
                  <a:srgbClr val="FF0000"/>
                </a:solidFill>
              </a:rPr>
              <a:t>LAN, WAN, Internet</a:t>
            </a:r>
          </a:p>
          <a:p>
            <a:r>
              <a:rPr lang="id-ID" dirty="0"/>
              <a:t>Model komunikasi</a:t>
            </a:r>
          </a:p>
          <a:p>
            <a:pPr lvl="1"/>
            <a:r>
              <a:rPr lang="id-ID" dirty="0">
                <a:solidFill>
                  <a:srgbClr val="FF0000"/>
                </a:solidFill>
              </a:rPr>
              <a:t>Client-Server, Peer to Peer (P2P)</a:t>
            </a:r>
          </a:p>
          <a:p>
            <a:r>
              <a:rPr lang="id-ID" dirty="0"/>
              <a:t>Topologi</a:t>
            </a:r>
          </a:p>
          <a:p>
            <a:pPr lvl="1"/>
            <a:r>
              <a:rPr lang="id-ID" dirty="0">
                <a:solidFill>
                  <a:srgbClr val="FF0000"/>
                </a:solidFill>
              </a:rPr>
              <a:t>Bus, Star, Ring, Mesh</a:t>
            </a:r>
          </a:p>
          <a:p>
            <a:pPr lvl="1"/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1522412" y="6525344"/>
            <a:ext cx="2339752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5813" y="5032481"/>
            <a:ext cx="7940675" cy="1604714"/>
          </a:xfrm>
        </p:spPr>
        <p:txBody>
          <a:bodyPr>
            <a:normAutofit fontScale="92500" lnSpcReduction="10000"/>
          </a:bodyPr>
          <a:lstStyle/>
          <a:p>
            <a:r>
              <a:rPr lang="id-ID" sz="2000" dirty="0"/>
              <a:t>Ciri-ciri infrastruktur LAN adalah:</a:t>
            </a:r>
          </a:p>
          <a:p>
            <a:pPr lvl="1"/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Sebuah jaringan komputer yang menjangkau </a:t>
            </a:r>
            <a:r>
              <a:rPr lang="id-ID" sz="1600" dirty="0">
                <a:solidFill>
                  <a:srgbClr val="FF0000"/>
                </a:solidFill>
              </a:rPr>
              <a:t>satu area geografis</a:t>
            </a:r>
          </a:p>
          <a:p>
            <a:pPr lvl="1"/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Menyediakan </a:t>
            </a:r>
            <a:r>
              <a:rPr lang="id-ID" sz="1600" dirty="0">
                <a:solidFill>
                  <a:srgbClr val="FF0000"/>
                </a:solidFill>
              </a:rPr>
              <a:t>servis dan aplikasi </a:t>
            </a:r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kepada seseorang dalam suatu struktur </a:t>
            </a:r>
            <a:r>
              <a:rPr lang="id-ID" sz="1600" dirty="0">
                <a:solidFill>
                  <a:srgbClr val="FF0000"/>
                </a:solidFill>
              </a:rPr>
              <a:t>organisasi yang sama</a:t>
            </a:r>
          </a:p>
          <a:p>
            <a:pPr lvl="1"/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Sebuah LAN biasanya di </a:t>
            </a:r>
            <a:r>
              <a:rPr lang="id-ID" sz="1600" dirty="0">
                <a:solidFill>
                  <a:srgbClr val="FF0000"/>
                </a:solidFill>
              </a:rPr>
              <a:t>administrasikan</a:t>
            </a:r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oleh </a:t>
            </a:r>
            <a:r>
              <a:rPr lang="id-ID" sz="1600" dirty="0">
                <a:solidFill>
                  <a:srgbClr val="FF0000"/>
                </a:solidFill>
              </a:rPr>
              <a:t>satu</a:t>
            </a:r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pengelola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2252" t="20469" r="12920" b="24407"/>
          <a:stretch/>
        </p:blipFill>
        <p:spPr>
          <a:xfrm>
            <a:off x="3093979" y="1412776"/>
            <a:ext cx="5131491" cy="35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 (WANs)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8051" y="1458792"/>
            <a:ext cx="7940675" cy="2396802"/>
          </a:xfrm>
        </p:spPr>
        <p:txBody>
          <a:bodyPr>
            <a:normAutofit fontScale="92500" lnSpcReduction="10000"/>
          </a:bodyPr>
          <a:lstStyle/>
          <a:p>
            <a:r>
              <a:rPr lang="id-ID" sz="2000" dirty="0"/>
              <a:t>Ciri-ciri infrastruktur WAN</a:t>
            </a:r>
          </a:p>
          <a:p>
            <a:pPr lvl="1"/>
            <a:r>
              <a:rPr lang="id-ID" sz="1600" dirty="0"/>
              <a:t>Dimana bagian dari sebuah perusahaan atau organisasi dipisahkan oleh </a:t>
            </a:r>
            <a:r>
              <a:rPr lang="id-ID" sz="1600" dirty="0">
                <a:solidFill>
                  <a:srgbClr val="FF0000"/>
                </a:solidFill>
              </a:rPr>
              <a:t>area geografis</a:t>
            </a:r>
            <a:r>
              <a:rPr lang="id-ID" sz="1600" dirty="0"/>
              <a:t> yang cukup </a:t>
            </a:r>
            <a:r>
              <a:rPr lang="id-ID" sz="1600" dirty="0">
                <a:solidFill>
                  <a:srgbClr val="FF0000"/>
                </a:solidFill>
              </a:rPr>
              <a:t>jauh</a:t>
            </a:r>
            <a:r>
              <a:rPr lang="id-ID" sz="1600" dirty="0"/>
              <a:t>.</a:t>
            </a:r>
          </a:p>
          <a:p>
            <a:pPr lvl="1"/>
            <a:r>
              <a:rPr lang="id-ID" sz="1600" dirty="0"/>
              <a:t>Dibutuhkan sebuah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telecommunications service provider (TSP)</a:t>
            </a:r>
            <a:r>
              <a:rPr lang="id-ID" sz="1600" dirty="0"/>
              <a:t> untuk menghubungkan beberapa LAN di beberapa lokasi yang berbeda</a:t>
            </a:r>
          </a:p>
          <a:p>
            <a:pPr lvl="1"/>
            <a:r>
              <a:rPr lang="id-ID" sz="1600" dirty="0"/>
              <a:t>WAN membutuhkan </a:t>
            </a:r>
            <a:r>
              <a:rPr lang="id-ID" sz="1600" dirty="0">
                <a:solidFill>
                  <a:srgbClr val="FF0000"/>
                </a:solidFill>
              </a:rPr>
              <a:t>peralatan khusus </a:t>
            </a:r>
            <a:r>
              <a:rPr lang="id-ID" sz="1600" dirty="0"/>
              <a:t>untuk dapat mengintegrasikan beberapa Jaringan komputer lokal</a:t>
            </a:r>
          </a:p>
          <a:p>
            <a:pPr lvl="2"/>
            <a:r>
              <a:rPr lang="id-ID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Dikarenakan pentingnya peralatan ini, dibutuhkan </a:t>
            </a:r>
            <a:r>
              <a:rPr lang="id-ID" sz="1200" dirty="0">
                <a:solidFill>
                  <a:srgbClr val="FF0000"/>
                </a:solidFill>
              </a:rPr>
              <a:t>ketrampilan khusus </a:t>
            </a:r>
            <a:r>
              <a:rPr lang="id-ID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untuk konfigurasi, instalasi dan maintenance peralatan tersebut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680" t="21454" r="9599" b="39172"/>
          <a:stretch/>
        </p:blipFill>
        <p:spPr>
          <a:xfrm>
            <a:off x="3862164" y="3999611"/>
            <a:ext cx="5130539" cy="25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Objectives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548178"/>
              </p:ext>
            </p:extLst>
          </p:nvPr>
        </p:nvGraphicFramePr>
        <p:xfrm>
          <a:off x="1117309" y="1701800"/>
          <a:ext cx="10157354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11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Server</a:t>
            </a:r>
            <a:r>
              <a:rPr lang="id-ID" dirty="0"/>
              <a:t> Model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05981" y="1484785"/>
            <a:ext cx="7277835" cy="4853351"/>
            <a:chOff x="827583" y="1385176"/>
            <a:chExt cx="7493859" cy="5069375"/>
          </a:xfrm>
        </p:grpSpPr>
        <p:pic>
          <p:nvPicPr>
            <p:cNvPr id="1638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2844" t="19231" r="10394" b="24519"/>
            <a:stretch>
              <a:fillRect/>
            </a:stretch>
          </p:blipFill>
          <p:spPr bwMode="auto">
            <a:xfrm>
              <a:off x="827583" y="1385176"/>
              <a:ext cx="7493859" cy="50693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638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53918" t="47597" r="23241" b="34135"/>
            <a:stretch>
              <a:fillRect/>
            </a:stretch>
          </p:blipFill>
          <p:spPr bwMode="auto">
            <a:xfrm>
              <a:off x="2771800" y="3861048"/>
              <a:ext cx="3236913" cy="14541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37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Layanan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516" y="1447800"/>
            <a:ext cx="3178696" cy="4724400"/>
          </a:xfrm>
        </p:spPr>
        <p:txBody>
          <a:bodyPr/>
          <a:lstStyle/>
          <a:p>
            <a:r>
              <a:rPr lang="id-ID" sz="1600" dirty="0"/>
              <a:t>Sebuah server biasanya sebuah </a:t>
            </a:r>
            <a:r>
              <a:rPr lang="id-ID" sz="1600" dirty="0">
                <a:solidFill>
                  <a:srgbClr val="FF0000"/>
                </a:solidFill>
              </a:rPr>
              <a:t>komputer </a:t>
            </a:r>
            <a:r>
              <a:rPr lang="id-ID" sz="1600" dirty="0"/>
              <a:t>berisi informasi yang </a:t>
            </a:r>
            <a:r>
              <a:rPr lang="id-ID" sz="1600" dirty="0">
                <a:solidFill>
                  <a:srgbClr val="FF0000"/>
                </a:solidFill>
              </a:rPr>
              <a:t>dibagikan</a:t>
            </a:r>
            <a:r>
              <a:rPr lang="id-ID" sz="1600" dirty="0"/>
              <a:t> dengan banyak klien sistem. Contoh:</a:t>
            </a:r>
          </a:p>
          <a:p>
            <a:pPr lvl="1"/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pages, documents, databases, pictures, video, and audio files </a:t>
            </a:r>
            <a:endParaRPr lang="id-ID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Network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printer, the print server delivers the client print requests to the specified printer.</a:t>
            </a:r>
          </a:p>
          <a:p>
            <a:r>
              <a:rPr lang="id-ID" sz="1600" dirty="0"/>
              <a:t>Kebanyakan tipe server membutuhkan </a:t>
            </a:r>
            <a:r>
              <a:rPr lang="id-ID" sz="1600" dirty="0">
                <a:solidFill>
                  <a:srgbClr val="FF0000"/>
                </a:solidFill>
              </a:rPr>
              <a:t>layanan keamanan</a:t>
            </a:r>
            <a:r>
              <a:rPr lang="id-ID" sz="1600" dirty="0"/>
              <a:t> klien agar dapat diakses, contoh:</a:t>
            </a:r>
          </a:p>
          <a:p>
            <a:pPr lvl="1"/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aut</a:t>
            </a:r>
            <a:r>
              <a:rPr lang="id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entikasi akun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</a:t>
            </a:r>
            <a:endParaRPr lang="id-ID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699" t="21453" r="8492" b="22438"/>
          <a:stretch/>
        </p:blipFill>
        <p:spPr>
          <a:xfrm>
            <a:off x="1601026" y="2060848"/>
            <a:ext cx="5512749" cy="34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to Peer</a:t>
            </a:r>
            <a:r>
              <a:rPr lang="id-ID" dirty="0"/>
              <a:t> Model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1898" t="23077" r="11340" b="20673"/>
          <a:stretch>
            <a:fillRect/>
          </a:stretch>
        </p:blipFill>
        <p:spPr bwMode="auto">
          <a:xfrm>
            <a:off x="2087932" y="1499755"/>
            <a:ext cx="7750896" cy="52416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4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Topologi Jaringan</a:t>
            </a:r>
            <a:endParaRPr lang="en-US" dirty="0"/>
          </a:p>
        </p:txBody>
      </p:sp>
      <p:pic>
        <p:nvPicPr>
          <p:cNvPr id="17411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83026" y="3914689"/>
            <a:ext cx="4371627" cy="2898687"/>
          </a:xfrm>
          <a:noFill/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55812" y="1326195"/>
            <a:ext cx="7939856" cy="1676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id-ID" kern="0" dirty="0"/>
              <a:t>Topologi jaringan menjelaskan bagaimana </a:t>
            </a:r>
            <a:r>
              <a:rPr lang="id-ID" i="1" kern="0" dirty="0">
                <a:solidFill>
                  <a:srgbClr val="FF0000"/>
                </a:solidFill>
              </a:rPr>
              <a:t>layout</a:t>
            </a:r>
            <a:r>
              <a:rPr lang="id-ID" i="1" kern="0" dirty="0"/>
              <a:t> </a:t>
            </a:r>
            <a:r>
              <a:rPr lang="id-ID" kern="0" dirty="0"/>
              <a:t>atau </a:t>
            </a:r>
            <a:r>
              <a:rPr lang="id-ID" kern="0" dirty="0">
                <a:solidFill>
                  <a:srgbClr val="FF0000"/>
                </a:solidFill>
              </a:rPr>
              <a:t>gambaran</a:t>
            </a:r>
            <a:r>
              <a:rPr lang="id-ID" kern="0" dirty="0"/>
              <a:t> dari sebuah jaringan</a:t>
            </a:r>
            <a:r>
              <a:rPr lang="en-US" kern="0" dirty="0"/>
              <a:t>. 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id-ID" kern="0" dirty="0">
                <a:solidFill>
                  <a:srgbClr val="FF0000"/>
                </a:solidFill>
              </a:rPr>
              <a:t>Menunjukan</a:t>
            </a:r>
            <a:r>
              <a:rPr lang="id-ID" kern="0" dirty="0"/>
              <a:t> bagaimana perangkat jaringan </a:t>
            </a:r>
            <a:r>
              <a:rPr lang="id-ID" kern="0" dirty="0">
                <a:solidFill>
                  <a:srgbClr val="FF0000"/>
                </a:solidFill>
              </a:rPr>
              <a:t>saling terkoneksi</a:t>
            </a:r>
            <a:r>
              <a:rPr lang="id-ID" kern="0" dirty="0"/>
              <a:t>.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id-ID" kern="0" dirty="0"/>
              <a:t>Perangkat dalam jaringan disebut dengan “</a:t>
            </a:r>
            <a:r>
              <a:rPr lang="id-ID" kern="0" dirty="0">
                <a:solidFill>
                  <a:srgbClr val="FF0000"/>
                </a:solidFill>
              </a:rPr>
              <a:t>nodes</a:t>
            </a:r>
            <a:r>
              <a:rPr lang="id-ID" kern="0" dirty="0"/>
              <a:t>”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533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Topology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162176" y="1399644"/>
            <a:ext cx="7940675" cy="1022350"/>
          </a:xfrm>
        </p:spPr>
        <p:txBody>
          <a:bodyPr/>
          <a:lstStyle/>
          <a:p>
            <a:r>
              <a:rPr lang="id-ID" dirty="0">
                <a:cs typeface="Times New Roman" charset="0"/>
              </a:rPr>
              <a:t>Merepresentasikan bagaimana jalur signal dapat bergerak dalam suatu jaringan</a:t>
            </a:r>
            <a:endParaRPr 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 l="42168" t="20139" r="12804" b="25230"/>
          <a:stretch>
            <a:fillRect/>
          </a:stretch>
        </p:blipFill>
        <p:spPr bwMode="auto">
          <a:xfrm>
            <a:off x="3574132" y="2299605"/>
            <a:ext cx="6830814" cy="4441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41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Times New Roman" charset="0"/>
              </a:rPr>
              <a:t>Physical topology</a:t>
            </a:r>
            <a:endParaRPr lang="en-US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055813" y="1484784"/>
            <a:ext cx="7940675" cy="957262"/>
          </a:xfrm>
        </p:spPr>
        <p:txBody>
          <a:bodyPr/>
          <a:lstStyle/>
          <a:p>
            <a:r>
              <a:rPr lang="id-ID" dirty="0">
                <a:cs typeface="Times New Roman" charset="0"/>
              </a:rPr>
              <a:t>Menunjukan keberadaan perangkat secara fisik baik media dan alat yang digunakan</a:t>
            </a:r>
            <a:endParaRPr lang="en-US" dirty="0"/>
          </a:p>
          <a:p>
            <a:endParaRPr 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 l="41257" t="20602" r="7857" b="25230"/>
          <a:stretch>
            <a:fillRect/>
          </a:stretch>
        </p:blipFill>
        <p:spPr bwMode="auto">
          <a:xfrm>
            <a:off x="2250281" y="2442046"/>
            <a:ext cx="7156499" cy="42825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523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0356" y="4437112"/>
            <a:ext cx="6152107" cy="232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125860" y="188640"/>
            <a:ext cx="10157354" cy="1008112"/>
          </a:xfrm>
        </p:spPr>
        <p:txBody>
          <a:bodyPr/>
          <a:lstStyle/>
          <a:p>
            <a:r>
              <a:rPr lang="en-US" dirty="0"/>
              <a:t>Bus Topology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269876" y="1196752"/>
            <a:ext cx="7940675" cy="3528391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id-ID" dirty="0">
                <a:cs typeface="Arial" charset="0"/>
              </a:rPr>
              <a:t>Keuntungan</a:t>
            </a:r>
            <a:endParaRPr lang="en-US" dirty="0">
              <a:cs typeface="Arial" charset="0"/>
            </a:endParaRPr>
          </a:p>
          <a:p>
            <a:pPr lvl="1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Menggunakan kabel lebih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sedikit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dan bekerja secara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baik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dalam lingkup jaringan yang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kecil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Tidak memerlukan perangkat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central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seperti hub, </a:t>
            </a:r>
            <a:r>
              <a:rPr lang="en-US" dirty="0">
                <a:solidFill>
                  <a:srgbClr val="0070C0"/>
                </a:solidFill>
                <a:cs typeface="Arial" charset="0"/>
              </a:rPr>
              <a:t>switch,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atau</a:t>
            </a:r>
            <a:r>
              <a:rPr lang="en-US" dirty="0">
                <a:solidFill>
                  <a:srgbClr val="0070C0"/>
                </a:solidFill>
                <a:cs typeface="Arial" charset="0"/>
              </a:rPr>
              <a:t> router</a:t>
            </a:r>
          </a:p>
          <a:p>
            <a:pPr>
              <a:defRPr/>
            </a:pPr>
            <a:r>
              <a:rPr lang="id-ID" dirty="0">
                <a:cs typeface="Arial" charset="0"/>
              </a:rPr>
              <a:t>Kelamahan</a:t>
            </a:r>
            <a:endParaRPr lang="en-US" dirty="0">
              <a:cs typeface="Arial" charset="0"/>
            </a:endParaRPr>
          </a:p>
          <a:p>
            <a:pPr marL="809625" lvl="1" indent="-234950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Acces lebih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lambat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dan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pengurangan bandwidth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dikarenakan berbagi pemakaian jalur media</a:t>
            </a:r>
            <a:endParaRPr lang="en-US" dirty="0">
              <a:solidFill>
                <a:srgbClr val="0070C0"/>
              </a:solidFill>
              <a:cs typeface="Arial" charset="0"/>
            </a:endParaRPr>
          </a:p>
          <a:p>
            <a:pPr marL="809625" lvl="1" indent="-234950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FF0000"/>
                </a:solidFill>
                <a:cs typeface="Arial" charset="0"/>
              </a:rPr>
              <a:t>Kerusakan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pada titik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dimanapun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dapat menyebabkan seluruh jaringan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mati</a:t>
            </a:r>
          </a:p>
          <a:p>
            <a:pPr marL="809625" lvl="1" indent="-234950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Membutuhkan perangkat yang disebut </a:t>
            </a:r>
            <a:r>
              <a:rPr lang="id-ID" i="1" dirty="0" smtClean="0">
                <a:solidFill>
                  <a:srgbClr val="FF0000"/>
                </a:solidFill>
                <a:cs typeface="Arial" charset="0"/>
              </a:rPr>
              <a:t>Terminator</a:t>
            </a:r>
            <a:endParaRPr lang="en-US" dirty="0">
              <a:cs typeface="Times New Roman" charset="0"/>
            </a:endParaRPr>
          </a:p>
          <a:p>
            <a:pPr>
              <a:defRPr/>
            </a:pPr>
            <a:endParaRPr lang="en-US" dirty="0">
              <a:latin typeface="Times" pitchFamily="18" charset="0"/>
              <a:cs typeface="Times New Roman" charset="0"/>
            </a:endParaRP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6580" y="3861048"/>
            <a:ext cx="3937773" cy="294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048544"/>
          </a:xfrm>
        </p:spPr>
        <p:txBody>
          <a:bodyPr/>
          <a:lstStyle/>
          <a:p>
            <a:r>
              <a:rPr lang="en-US" dirty="0"/>
              <a:t>Star Topology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068806" y="1229560"/>
            <a:ext cx="7940675" cy="2847512"/>
          </a:xfrm>
        </p:spPr>
        <p:txBody>
          <a:bodyPr/>
          <a:lstStyle/>
          <a:p>
            <a:r>
              <a:rPr lang="id-ID" dirty="0">
                <a:cs typeface="Arial" charset="0"/>
              </a:rPr>
              <a:t>Keuntungan</a:t>
            </a:r>
            <a:endParaRPr lang="en-US" dirty="0">
              <a:cs typeface="Arial" charset="0"/>
            </a:endParaRPr>
          </a:p>
          <a:p>
            <a:pPr marL="809625" lvl="1" indent="-23495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cs typeface="Arial" charset="0"/>
              </a:rPr>
              <a:t>Throughput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lebih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baik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daripada topologi</a:t>
            </a:r>
            <a:r>
              <a:rPr lang="en-US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sebelumnya</a:t>
            </a:r>
          </a:p>
          <a:p>
            <a:pPr marL="809625" lvl="1" indent="-234950">
              <a:buFont typeface="Wingdings" pitchFamily="2" charset="2"/>
              <a:buChar char="q"/>
            </a:pPr>
            <a:r>
              <a:rPr lang="id-ID" dirty="0">
                <a:solidFill>
                  <a:srgbClr val="FF0000"/>
                </a:solidFill>
                <a:cs typeface="Arial" charset="0"/>
              </a:rPr>
              <a:t>Troubleshooting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relatif lebih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mudah</a:t>
            </a:r>
            <a:endParaRPr lang="en-US" dirty="0">
              <a:solidFill>
                <a:srgbClr val="FF0000"/>
              </a:solidFill>
              <a:cs typeface="Arial" charset="0"/>
            </a:endParaRPr>
          </a:p>
          <a:p>
            <a:r>
              <a:rPr lang="id-ID" dirty="0">
                <a:cs typeface="Arial" charset="0"/>
              </a:rPr>
              <a:t>Kelemahan</a:t>
            </a:r>
            <a:endParaRPr lang="en-US" dirty="0">
              <a:cs typeface="Arial" charset="0"/>
            </a:endParaRPr>
          </a:p>
          <a:p>
            <a:pPr marL="809625" lvl="1" indent="-234950">
              <a:buFont typeface="Wingdings" pitchFamily="2" charset="2"/>
              <a:buChar char="q"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Dibutuhkan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biaya tambahan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dikarenakan pengadaan alat yang digunakan sebagai </a:t>
            </a:r>
            <a:r>
              <a:rPr lang="id-ID" i="1" dirty="0">
                <a:solidFill>
                  <a:srgbClr val="FF0000"/>
                </a:solidFill>
                <a:cs typeface="Arial" charset="0"/>
              </a:rPr>
              <a:t>central point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jaringan</a:t>
            </a:r>
          </a:p>
        </p:txBody>
      </p:sp>
    </p:spTree>
    <p:extLst>
      <p:ext uri="{BB962C8B-B14F-4D97-AF65-F5344CB8AC3E}">
        <p14:creationId xmlns:p14="http://schemas.microsoft.com/office/powerpoint/2010/main" val="66877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6500" y="3211398"/>
            <a:ext cx="4104456" cy="354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/>
          <a:lstStyle/>
          <a:p>
            <a:r>
              <a:rPr lang="en-US" dirty="0"/>
              <a:t>Ring Topology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128969" y="1012068"/>
            <a:ext cx="7940675" cy="2520280"/>
          </a:xfrm>
        </p:spPr>
        <p:txBody>
          <a:bodyPr/>
          <a:lstStyle/>
          <a:p>
            <a:r>
              <a:rPr lang="id-ID" dirty="0">
                <a:cs typeface="Arial" charset="0"/>
              </a:rPr>
              <a:t>Karakteristik</a:t>
            </a:r>
            <a:endParaRPr lang="en-US" dirty="0">
              <a:cs typeface="Arial" charset="0"/>
            </a:endParaRPr>
          </a:p>
          <a:p>
            <a:pPr marL="809625" lvl="1" indent="-234950">
              <a:buFont typeface="Wingdings" pitchFamily="2" charset="2"/>
              <a:buChar char="q"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Dengan </a:t>
            </a:r>
            <a:r>
              <a:rPr lang="id-ID" i="1" dirty="0">
                <a:solidFill>
                  <a:srgbClr val="FF0000"/>
                </a:solidFill>
                <a:cs typeface="Arial" charset="0"/>
              </a:rPr>
              <a:t>single ring</a:t>
            </a:r>
            <a:r>
              <a:rPr lang="id-ID" i="1" dirty="0">
                <a:solidFill>
                  <a:srgbClr val="0070C0"/>
                </a:solidFill>
                <a:cs typeface="Arial" charset="0"/>
              </a:rPr>
              <a:t>,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seluruh perangkat dapat berkomunikasi dengan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membagi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media jaringan tunggal dan bergerak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satu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arah</a:t>
            </a:r>
          </a:p>
          <a:p>
            <a:pPr marL="809625" lvl="1" indent="-234950">
              <a:buFont typeface="Wingdings" pitchFamily="2" charset="2"/>
              <a:buChar char="q"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Dengan </a:t>
            </a:r>
            <a:r>
              <a:rPr lang="id-ID" i="1" dirty="0">
                <a:solidFill>
                  <a:srgbClr val="FF0000"/>
                </a:solidFill>
                <a:cs typeface="Arial" charset="0"/>
              </a:rPr>
              <a:t>dual ring</a:t>
            </a:r>
            <a:r>
              <a:rPr lang="id-ID" i="1" dirty="0">
                <a:solidFill>
                  <a:srgbClr val="0070C0"/>
                </a:solidFill>
                <a:cs typeface="Arial" charset="0"/>
              </a:rPr>
              <a:t>,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seluruh perangkat dapat berkomunikasi dan bergerak dua arah (membuat </a:t>
            </a:r>
            <a:r>
              <a:rPr lang="id-ID" i="1" dirty="0">
                <a:solidFill>
                  <a:srgbClr val="FF0000"/>
                </a:solidFill>
                <a:cs typeface="Arial" charset="0"/>
              </a:rPr>
              <a:t>redudancy</a:t>
            </a:r>
            <a:r>
              <a:rPr lang="id-ID" i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dan</a:t>
            </a:r>
            <a:r>
              <a:rPr lang="id-ID" i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id-ID" i="1" dirty="0">
                <a:solidFill>
                  <a:srgbClr val="FF0000"/>
                </a:solidFill>
                <a:cs typeface="Arial" charset="0"/>
              </a:rPr>
              <a:t>fault tolerance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063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8588" y="3573016"/>
            <a:ext cx="3916438" cy="31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76536"/>
          </a:xfrm>
        </p:spPr>
        <p:txBody>
          <a:bodyPr/>
          <a:lstStyle/>
          <a:p>
            <a:r>
              <a:rPr lang="en-US" dirty="0"/>
              <a:t>Mesh Topology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21782" y="1124744"/>
            <a:ext cx="7940675" cy="284797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id-ID" dirty="0">
                <a:cs typeface="Arial" charset="0"/>
              </a:rPr>
              <a:t>Keuntungan</a:t>
            </a:r>
            <a:endParaRPr lang="en-US" dirty="0">
              <a:cs typeface="Arial" charset="0"/>
            </a:endParaRPr>
          </a:p>
          <a:p>
            <a:pPr marL="862013" lvl="1" indent="-287338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Topologi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Mesh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mengkoneksikan seluruh </a:t>
            </a:r>
            <a:r>
              <a:rPr lang="id-ID" i="1" dirty="0">
                <a:solidFill>
                  <a:srgbClr val="0070C0"/>
                </a:solidFill>
                <a:cs typeface="Arial" charset="0"/>
              </a:rPr>
              <a:t>nodes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dengan fungsi 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redundancy</a:t>
            </a:r>
            <a:r>
              <a:rPr lang="en-US" i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dan </a:t>
            </a:r>
            <a:r>
              <a:rPr lang="en-US" i="1" dirty="0">
                <a:solidFill>
                  <a:srgbClr val="FF0000"/>
                </a:solidFill>
                <a:cs typeface="Arial" charset="0"/>
              </a:rPr>
              <a:t>fault tolerance</a:t>
            </a:r>
            <a:r>
              <a:rPr lang="en-US" i="1" dirty="0">
                <a:solidFill>
                  <a:srgbClr val="0070C0"/>
                </a:solidFill>
                <a:cs typeface="Arial" charset="0"/>
              </a:rPr>
              <a:t>. </a:t>
            </a:r>
            <a:endParaRPr lang="id-ID" i="1" dirty="0">
              <a:solidFill>
                <a:srgbClr val="0070C0"/>
              </a:solidFill>
              <a:cs typeface="Arial" charset="0"/>
            </a:endParaRPr>
          </a:p>
          <a:p>
            <a:pPr marL="862013" lvl="1" indent="-287338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Digunakan di arsitektur 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wide-area networks (WANs)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untuk menghubungkan LAN dan juga untuk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jaringan vital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.</a:t>
            </a:r>
            <a:endParaRPr lang="en-US" dirty="0">
              <a:solidFill>
                <a:srgbClr val="0070C0"/>
              </a:solidFill>
              <a:cs typeface="Arial" charset="0"/>
            </a:endParaRPr>
          </a:p>
          <a:p>
            <a:pPr>
              <a:defRPr/>
            </a:pPr>
            <a:r>
              <a:rPr lang="id-ID" dirty="0">
                <a:cs typeface="Arial" charset="0"/>
              </a:rPr>
              <a:t>Kelemahan</a:t>
            </a:r>
            <a:endParaRPr lang="en-US" dirty="0">
              <a:cs typeface="Arial" charset="0"/>
            </a:endParaRPr>
          </a:p>
          <a:p>
            <a:pPr lvl="1">
              <a:buFont typeface="Wingdings" pitchFamily="2" charset="2"/>
              <a:buChar char="q"/>
              <a:defRPr/>
            </a:pPr>
            <a:r>
              <a:rPr lang="id-ID" dirty="0">
                <a:solidFill>
                  <a:srgbClr val="0070C0"/>
                </a:solidFill>
                <a:cs typeface="Arial" charset="0"/>
              </a:rPr>
              <a:t>Topologi ini jauh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lebih mahal 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dan </a:t>
            </a:r>
            <a:r>
              <a:rPr lang="id-ID" dirty="0">
                <a:solidFill>
                  <a:srgbClr val="FF0000"/>
                </a:solidFill>
                <a:cs typeface="Arial" charset="0"/>
              </a:rPr>
              <a:t>susah</a:t>
            </a:r>
            <a:r>
              <a:rPr lang="id-ID" dirty="0">
                <a:solidFill>
                  <a:srgbClr val="0070C0"/>
                </a:solidFill>
                <a:cs typeface="Arial" charset="0"/>
              </a:rPr>
              <a:t> untuk diimplementasikan</a:t>
            </a:r>
          </a:p>
        </p:txBody>
      </p:sp>
    </p:spTree>
    <p:extLst>
      <p:ext uri="{BB962C8B-B14F-4D97-AF65-F5344CB8AC3E}">
        <p14:creationId xmlns:p14="http://schemas.microsoft.com/office/powerpoint/2010/main" val="26609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PAN, LAN, MAN, WAN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52" t="22708" r="10153" b="34250"/>
          <a:stretch/>
        </p:blipFill>
        <p:spPr>
          <a:xfrm>
            <a:off x="1148058" y="1473199"/>
            <a:ext cx="10058921" cy="51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Hierarchical Topology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98" t="20469" r="8493" b="27359"/>
          <a:stretch/>
        </p:blipFill>
        <p:spPr>
          <a:xfrm>
            <a:off x="2143482" y="1467982"/>
            <a:ext cx="8343418" cy="49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Media Jaringan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05" t="20469" r="9599" b="21453"/>
          <a:stretch/>
        </p:blipFill>
        <p:spPr>
          <a:xfrm>
            <a:off x="2926060" y="1556792"/>
            <a:ext cx="7440742" cy="51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</a:t>
            </a:r>
            <a:r>
              <a:rPr lang="id-ID" sz="2800" dirty="0"/>
              <a:t>ipe K</a:t>
            </a:r>
            <a:r>
              <a:rPr lang="en-US" sz="2800" dirty="0"/>
              <a:t>a</a:t>
            </a:r>
            <a:r>
              <a:rPr lang="id-ID" sz="2800" dirty="0"/>
              <a:t>bel</a:t>
            </a:r>
            <a:r>
              <a:rPr lang="en-US" sz="2800" dirty="0"/>
              <a:t> </a:t>
            </a:r>
            <a:r>
              <a:rPr lang="id-ID" sz="2800" dirty="0"/>
              <a:t>dan K</a:t>
            </a:r>
            <a:r>
              <a:rPr lang="en-US" sz="2800" dirty="0"/>
              <a:t>one</a:t>
            </a:r>
            <a:r>
              <a:rPr lang="id-ID" sz="2800" dirty="0"/>
              <a:t>k</a:t>
            </a:r>
            <a:r>
              <a:rPr lang="en-US" sz="2800" dirty="0"/>
              <a:t>tor </a:t>
            </a:r>
            <a:r>
              <a:rPr lang="id-ID" sz="2800" dirty="0"/>
              <a:t>yang digunakan dalam Jaringan</a:t>
            </a:r>
            <a:endParaRPr lang="en-US" sz="2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1028" y="1916832"/>
            <a:ext cx="7940675" cy="1053555"/>
          </a:xfrm>
        </p:spPr>
        <p:txBody>
          <a:bodyPr/>
          <a:lstStyle/>
          <a:p>
            <a:pPr eaLnBrk="1" hangingPunct="1"/>
            <a:r>
              <a:rPr lang="id-ID" dirty="0"/>
              <a:t>Berikut ini beberapa tipe kabel yang sering digunakan dalam jaringan:</a:t>
            </a:r>
            <a:endParaRPr lang="en-US" dirty="0"/>
          </a:p>
        </p:txBody>
      </p:sp>
      <p:pic>
        <p:nvPicPr>
          <p:cNvPr id="5124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825" y="2970387"/>
            <a:ext cx="8435083" cy="256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12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9" y="76200"/>
            <a:ext cx="10157354" cy="1120552"/>
          </a:xfrm>
        </p:spPr>
        <p:txBody>
          <a:bodyPr/>
          <a:lstStyle/>
          <a:p>
            <a:pPr eaLnBrk="1" hangingPunct="1"/>
            <a:r>
              <a:rPr lang="id-ID" sz="2800" dirty="0"/>
              <a:t>Standarisasi Media Jaringan Komputer</a:t>
            </a:r>
            <a:endParaRPr lang="en-US" sz="28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812" y="1268760"/>
            <a:ext cx="7350968" cy="504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64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05" t="20469" r="10153" b="20469"/>
          <a:stretch/>
        </p:blipFill>
        <p:spPr>
          <a:xfrm>
            <a:off x="2133972" y="1302753"/>
            <a:ext cx="7344816" cy="5184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226553"/>
          </a:xfrm>
        </p:spPr>
        <p:txBody>
          <a:bodyPr/>
          <a:lstStyle/>
          <a:p>
            <a:r>
              <a:rPr lang="id-ID" dirty="0"/>
              <a:t>Straight, Cross, Rollover Kabel</a:t>
            </a:r>
          </a:p>
        </p:txBody>
      </p:sp>
    </p:spTree>
    <p:extLst>
      <p:ext uri="{BB962C8B-B14F-4D97-AF65-F5344CB8AC3E}">
        <p14:creationId xmlns:p14="http://schemas.microsoft.com/office/powerpoint/2010/main" val="20937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9" y="76200"/>
            <a:ext cx="10157354" cy="971549"/>
          </a:xfrm>
        </p:spPr>
        <p:txBody>
          <a:bodyPr/>
          <a:lstStyle/>
          <a:p>
            <a:pPr eaLnBrk="1" hangingPunct="1"/>
            <a:r>
              <a:rPr lang="id-ID" sz="2800" dirty="0"/>
              <a:t>Instalasi Kabel Unshielded Twisted Pair (UTP)</a:t>
            </a:r>
            <a:endParaRPr lang="en-US" sz="2800" dirty="0"/>
          </a:p>
        </p:txBody>
      </p:sp>
      <p:pic>
        <p:nvPicPr>
          <p:cNvPr id="9220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7949" y="1266267"/>
            <a:ext cx="833437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7948" y="4005735"/>
            <a:ext cx="83185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48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9" y="76200"/>
            <a:ext cx="10157354" cy="996250"/>
          </a:xfrm>
        </p:spPr>
        <p:txBody>
          <a:bodyPr/>
          <a:lstStyle/>
          <a:p>
            <a:pPr eaLnBrk="1" hangingPunct="1"/>
            <a:r>
              <a:rPr lang="id-ID" sz="2800" dirty="0"/>
              <a:t>Instalasi Kabel Unshielded Twisted Pair (UTP) lanjut</a:t>
            </a:r>
            <a:endParaRPr lang="en-US" sz="2800" dirty="0"/>
          </a:p>
        </p:txBody>
      </p:sp>
      <p:pic>
        <p:nvPicPr>
          <p:cNvPr id="10244" name="Picture 4" descr="4"/>
          <p:cNvPicPr>
            <a:picLocks noChangeAspect="1" noChangeArrowheads="1"/>
          </p:cNvPicPr>
          <p:nvPr/>
        </p:nvPicPr>
        <p:blipFill rotWithShape="1">
          <a:blip r:embed="rId3" cstate="print"/>
          <a:srcRect b="41885"/>
          <a:stretch/>
        </p:blipFill>
        <p:spPr bwMode="auto">
          <a:xfrm>
            <a:off x="2710037" y="1312843"/>
            <a:ext cx="6645275" cy="26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www.colourbox.com/preview/3226512-706369-crimping-tool-with-rj45-j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80" y="4166881"/>
            <a:ext cx="3475856" cy="231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6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/>
          <a:lstStyle/>
          <a:p>
            <a:r>
              <a:rPr lang="id-ID" dirty="0"/>
              <a:t>Coaxial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8298" y="5155282"/>
            <a:ext cx="8153400" cy="93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Coax </a:t>
            </a:r>
            <a:r>
              <a:rPr lang="id-ID" dirty="0"/>
              <a:t>kabel digunakan untuk menghubungkan </a:t>
            </a:r>
            <a:r>
              <a:rPr lang="id-ID" dirty="0">
                <a:solidFill>
                  <a:srgbClr val="FF0000"/>
                </a:solidFill>
              </a:rPr>
              <a:t>antena</a:t>
            </a:r>
            <a:r>
              <a:rPr lang="id-ID" dirty="0"/>
              <a:t> ke </a:t>
            </a:r>
            <a:r>
              <a:rPr lang="id-ID" dirty="0">
                <a:solidFill>
                  <a:srgbClr val="FF0000"/>
                </a:solidFill>
              </a:rPr>
              <a:t>perangkat wireless </a:t>
            </a:r>
            <a:r>
              <a:rPr lang="id-ID" dirty="0"/>
              <a:t>dan mampu menghantarkan gelombang </a:t>
            </a:r>
            <a:r>
              <a:rPr lang="en-US" i="1" dirty="0">
                <a:solidFill>
                  <a:srgbClr val="FF0000"/>
                </a:solidFill>
              </a:rPr>
              <a:t>radio frequency </a:t>
            </a:r>
            <a:r>
              <a:rPr lang="en-US" dirty="0">
                <a:solidFill>
                  <a:srgbClr val="FF0000"/>
                </a:solidFill>
              </a:rPr>
              <a:t>(RF)</a:t>
            </a:r>
            <a:r>
              <a:rPr lang="id-ID" dirty="0"/>
              <a:t>.</a:t>
            </a:r>
          </a:p>
          <a:p>
            <a:pPr lvl="1"/>
            <a:r>
              <a:rPr lang="id-ID" dirty="0">
                <a:solidFill>
                  <a:srgbClr val="0070C0"/>
                </a:solidFill>
              </a:rPr>
              <a:t>Contoh: tradisional kabel televisi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912" t="20469" r="9599" b="28344"/>
          <a:stretch/>
        </p:blipFill>
        <p:spPr>
          <a:xfrm>
            <a:off x="3286100" y="1441741"/>
            <a:ext cx="5747660" cy="35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Shielded Twisted Pair (STP)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0477" y="2887960"/>
            <a:ext cx="3647801" cy="363738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STP </a:t>
            </a:r>
            <a:r>
              <a:rPr lang="id-ID" sz="2000" dirty="0"/>
              <a:t>memberikan </a:t>
            </a:r>
            <a:r>
              <a:rPr lang="en-US" sz="2000" i="1" dirty="0">
                <a:solidFill>
                  <a:srgbClr val="FF0000"/>
                </a:solidFill>
              </a:rPr>
              <a:t>noise protection</a:t>
            </a:r>
            <a:r>
              <a:rPr lang="en-US" sz="2000" dirty="0"/>
              <a:t> </a:t>
            </a:r>
            <a:r>
              <a:rPr lang="id-ID" sz="2000" dirty="0"/>
              <a:t>dibandingkan</a:t>
            </a:r>
            <a:r>
              <a:rPr lang="en-US" sz="2000" dirty="0"/>
              <a:t> UTP</a:t>
            </a:r>
            <a:endParaRPr lang="id-ID" sz="2000" dirty="0"/>
          </a:p>
          <a:p>
            <a:r>
              <a:rPr lang="id-ID" sz="2000" dirty="0">
                <a:solidFill>
                  <a:srgbClr val="FF0000"/>
                </a:solidFill>
              </a:rPr>
              <a:t>Harga</a:t>
            </a:r>
            <a:r>
              <a:rPr lang="id-ID" sz="2000" dirty="0"/>
              <a:t> yang lebih </a:t>
            </a:r>
            <a:r>
              <a:rPr lang="id-ID" sz="2000" dirty="0">
                <a:solidFill>
                  <a:srgbClr val="FF0000"/>
                </a:solidFill>
              </a:rPr>
              <a:t>tinggi</a:t>
            </a:r>
            <a:r>
              <a:rPr lang="id-ID" sz="2000" dirty="0"/>
              <a:t> dibandingkan UTP</a:t>
            </a:r>
          </a:p>
          <a:p>
            <a:r>
              <a:rPr lang="id-ID" sz="2000" dirty="0"/>
              <a:t>Digunakan dalam instalasi</a:t>
            </a:r>
            <a:r>
              <a:rPr lang="en-US" sz="2000" dirty="0"/>
              <a:t> </a:t>
            </a:r>
            <a:r>
              <a:rPr lang="id-ID" sz="2000" dirty="0"/>
              <a:t>jaringan </a:t>
            </a:r>
            <a:r>
              <a:rPr lang="en-US" sz="2000" dirty="0">
                <a:solidFill>
                  <a:srgbClr val="FF0000"/>
                </a:solidFill>
              </a:rPr>
              <a:t>Token Ring</a:t>
            </a:r>
            <a:r>
              <a:rPr lang="id-ID" sz="2000" dirty="0"/>
              <a:t>.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10 GB standard </a:t>
            </a:r>
            <a:r>
              <a:rPr lang="en-US" sz="2000" i="1" dirty="0"/>
              <a:t>for Ethernet</a:t>
            </a:r>
            <a:r>
              <a:rPr lang="en-US" sz="2000" dirty="0"/>
              <a:t> </a:t>
            </a:r>
            <a:r>
              <a:rPr lang="id-ID" sz="2000" dirty="0"/>
              <a:t>akan menggunakan STP kabel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74" t="32281" r="22328" b="30313"/>
          <a:stretch/>
        </p:blipFill>
        <p:spPr>
          <a:xfrm>
            <a:off x="2038011" y="2023864"/>
            <a:ext cx="4523401" cy="39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072843"/>
          </a:xfrm>
        </p:spPr>
        <p:txBody>
          <a:bodyPr/>
          <a:lstStyle/>
          <a:p>
            <a:r>
              <a:rPr lang="id-ID" dirty="0"/>
              <a:t>Fiber Optik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52" t="20469" r="9599" b="53938"/>
          <a:stretch/>
        </p:blipFill>
        <p:spPr>
          <a:xfrm>
            <a:off x="1631718" y="1551278"/>
            <a:ext cx="6833231" cy="2042115"/>
          </a:xfrm>
          <a:prstGeom prst="rect">
            <a:avLst/>
          </a:prstGeom>
        </p:spPr>
      </p:pic>
      <p:pic>
        <p:nvPicPr>
          <p:cNvPr id="2050" name="Picture 2" descr="http://t2.gstatic.com/images?q=tbn:ANd9GcSSm3b1_bNYvGllwOSTAj4MLkdDr7HrHw7WGpXIQVk37SF6Pyy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48" y="1433681"/>
            <a:ext cx="1964060" cy="165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470" t="45948" r="22946" b="30427"/>
          <a:stretch/>
        </p:blipFill>
        <p:spPr>
          <a:xfrm>
            <a:off x="5209724" y="4767411"/>
            <a:ext cx="2808312" cy="1728192"/>
          </a:xfrm>
          <a:prstGeom prst="rect">
            <a:avLst/>
          </a:prstGeom>
        </p:spPr>
      </p:pic>
      <p:pic>
        <p:nvPicPr>
          <p:cNvPr id="2052" name="Picture 4" descr="http://www.suarasurabaya.net/_watermark/createimage_medium.php?d=kk&amp;c=berita&amp;b=201210&amp;a=111225&amp;angka=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3710989"/>
            <a:ext cx="2030518" cy="27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regionaltimur.com/wp-content/uploads/2012/06/Fiber-opt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3" y="4221089"/>
            <a:ext cx="3029425" cy="20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NFC dan IPN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003" y="3981451"/>
            <a:ext cx="3920154" cy="2232248"/>
          </a:xfrm>
        </p:spPr>
        <p:txBody>
          <a:bodyPr>
            <a:normAutofit fontScale="92500" lnSpcReduction="20000"/>
          </a:bodyPr>
          <a:lstStyle/>
          <a:p>
            <a:r>
              <a:rPr lang="id-ID" sz="2000" dirty="0"/>
              <a:t>Near Field Communication (NFC)</a:t>
            </a:r>
          </a:p>
          <a:p>
            <a:pPr lvl="1"/>
            <a:r>
              <a:rPr lang="id-ID" sz="1600" dirty="0">
                <a:solidFill>
                  <a:srgbClr val="0070C0"/>
                </a:solidFill>
              </a:rPr>
              <a:t>Teknologi nirkabel berbasis </a:t>
            </a:r>
            <a:r>
              <a:rPr lang="id-ID" sz="1600" dirty="0">
                <a:solidFill>
                  <a:srgbClr val="FF0000"/>
                </a:solidFill>
              </a:rPr>
              <a:t>Radio Frequency Identification </a:t>
            </a:r>
            <a:r>
              <a:rPr lang="id-ID" sz="1600" dirty="0">
                <a:solidFill>
                  <a:srgbClr val="0070C0"/>
                </a:solidFill>
              </a:rPr>
              <a:t>(RFID) </a:t>
            </a:r>
          </a:p>
          <a:p>
            <a:pPr lvl="1"/>
            <a:r>
              <a:rPr lang="id-ID" sz="1600" dirty="0">
                <a:solidFill>
                  <a:srgbClr val="0070C0"/>
                </a:solidFill>
              </a:rPr>
              <a:t>Menggunakan </a:t>
            </a:r>
            <a:r>
              <a:rPr lang="id-ID" sz="1600" dirty="0">
                <a:solidFill>
                  <a:srgbClr val="FF0000"/>
                </a:solidFill>
              </a:rPr>
              <a:t>induksi medan </a:t>
            </a:r>
            <a:r>
              <a:rPr lang="id-ID" sz="1600" dirty="0">
                <a:solidFill>
                  <a:srgbClr val="0070C0"/>
                </a:solidFill>
              </a:rPr>
              <a:t>magnet untuk komunikasi elektronik dalam jarak yang dekat</a:t>
            </a:r>
          </a:p>
        </p:txBody>
      </p:sp>
      <p:pic>
        <p:nvPicPr>
          <p:cNvPr id="1026" name="Picture 2" descr="http://1.bp.blogspot.com/-qMzFHMeKCuM/T0dBrheNkVI/AAAAAAAAASY/0WGoxcH8Qsg/s400/143412-iphone_visa_mobile_pay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447801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382444" y="1447800"/>
            <a:ext cx="392015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id-ID" sz="2000" kern="0" dirty="0"/>
              <a:t>Interplanet Network (IPN)</a:t>
            </a:r>
          </a:p>
          <a:p>
            <a:pPr lvl="1"/>
            <a:r>
              <a:rPr lang="id-ID" sz="1600" kern="0" dirty="0">
                <a:solidFill>
                  <a:srgbClr val="0070C0"/>
                </a:solidFill>
              </a:rPr>
              <a:t>Teknologi jaringan komunikasi antar </a:t>
            </a:r>
            <a:r>
              <a:rPr lang="id-ID" sz="1600" kern="0" dirty="0">
                <a:solidFill>
                  <a:srgbClr val="FF0000"/>
                </a:solidFill>
              </a:rPr>
              <a:t>planet, satelit, asteroid</a:t>
            </a:r>
            <a:r>
              <a:rPr lang="id-ID" sz="1600" kern="0" dirty="0">
                <a:solidFill>
                  <a:srgbClr val="0070C0"/>
                </a:solidFill>
              </a:rPr>
              <a:t>, pesawat ruang angkasa robot, pesawat ruang angkasa berawak melalui </a:t>
            </a:r>
            <a:r>
              <a:rPr lang="id-ID" sz="1600" kern="0" dirty="0">
                <a:solidFill>
                  <a:srgbClr val="FF0000"/>
                </a:solidFill>
              </a:rPr>
              <a:t>jaringan wireless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0" t="34250" r="26757" b="16532"/>
          <a:stretch/>
        </p:blipFill>
        <p:spPr>
          <a:xfrm>
            <a:off x="6310437" y="3674927"/>
            <a:ext cx="3869603" cy="28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9" y="76200"/>
            <a:ext cx="10157354" cy="976536"/>
          </a:xfrm>
        </p:spPr>
        <p:txBody>
          <a:bodyPr/>
          <a:lstStyle/>
          <a:p>
            <a:pPr eaLnBrk="1" hangingPunct="1"/>
            <a:r>
              <a:rPr lang="id-ID" sz="2800" dirty="0"/>
              <a:t>Tipe Fiber Optik</a:t>
            </a:r>
            <a:endParaRPr lang="en-US" sz="2800" dirty="0"/>
          </a:p>
        </p:txBody>
      </p:sp>
      <p:pic>
        <p:nvPicPr>
          <p:cNvPr id="8196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849" y="1277940"/>
            <a:ext cx="8466675" cy="474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444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z="2800" dirty="0"/>
              <a:t>Kabel Tester (Pengujian)</a:t>
            </a:r>
            <a:endParaRPr lang="en-US" sz="2800" dirty="0"/>
          </a:p>
        </p:txBody>
      </p:sp>
      <p:pic>
        <p:nvPicPr>
          <p:cNvPr id="12292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9676" y="2649538"/>
            <a:ext cx="773112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352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Media </a:t>
            </a:r>
            <a:r>
              <a:rPr lang="en-US" dirty="0"/>
              <a:t>Wireless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698" t="24406" r="9046" b="21454"/>
          <a:stretch/>
        </p:blipFill>
        <p:spPr>
          <a:xfrm>
            <a:off x="2055812" y="1340768"/>
            <a:ext cx="827306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Gangguan Media Transmisi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52" t="20469" r="10153" b="21453"/>
          <a:stretch/>
        </p:blipFill>
        <p:spPr>
          <a:xfrm>
            <a:off x="2061964" y="1507770"/>
            <a:ext cx="7459487" cy="51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dirty="0"/>
              <a:t>Pengamanan Membangun Jaringan</a:t>
            </a:r>
            <a:endParaRPr lang="en-US" dirty="0"/>
          </a:p>
        </p:txBody>
      </p:sp>
      <p:pic>
        <p:nvPicPr>
          <p:cNvPr id="11268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8912" y="1974850"/>
            <a:ext cx="5976938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2412" y="6525344"/>
            <a:ext cx="2339752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Pengamanan Membangun Jaringan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573" t="22438" r="14580" b="21453"/>
          <a:stretch/>
        </p:blipFill>
        <p:spPr>
          <a:xfrm>
            <a:off x="2422004" y="1556792"/>
            <a:ext cx="648072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404664"/>
            <a:ext cx="6696744" cy="62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8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140" y="1293862"/>
            <a:ext cx="5442198" cy="3124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21847" y="4725144"/>
            <a:ext cx="846505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>
                <a:solidFill>
                  <a:srgbClr val="FF0000"/>
                </a:solidFill>
              </a:rPr>
              <a:t>Intranets</a:t>
            </a:r>
            <a:r>
              <a:rPr lang="en-US" sz="1800" kern="0" dirty="0"/>
              <a:t>, </a:t>
            </a:r>
            <a:r>
              <a:rPr lang="id-ID" sz="1800" kern="0" dirty="0"/>
              <a:t>jaringan </a:t>
            </a:r>
            <a:r>
              <a:rPr lang="id-ID" sz="18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private</a:t>
            </a:r>
            <a:r>
              <a:rPr lang="id-ID" sz="1800" kern="0" dirty="0"/>
              <a:t> yang digunakan sebuah perusahaan, agar </a:t>
            </a:r>
            <a:r>
              <a:rPr lang="id-ID" sz="18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setiap pegawai </a:t>
            </a:r>
            <a:r>
              <a:rPr lang="id-ID" sz="1800" kern="0" dirty="0"/>
              <a:t>didalamnya dapat </a:t>
            </a:r>
            <a:r>
              <a:rPr lang="id-ID" sz="18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berkomunikasi dan melakukan transaksi </a:t>
            </a:r>
            <a:r>
              <a:rPr lang="id-ID" sz="1800" kern="0" dirty="0"/>
              <a:t>antar sesamanya di sekitar lokasi ataupun kantor cabangnya.</a:t>
            </a:r>
            <a:r>
              <a:rPr lang="en-US" sz="1800" kern="0" dirty="0"/>
              <a:t> </a:t>
            </a:r>
            <a:endParaRPr lang="id-ID" sz="1800" kern="0" dirty="0"/>
          </a:p>
          <a:p>
            <a:r>
              <a:rPr lang="en-US" sz="1800" kern="0" dirty="0">
                <a:solidFill>
                  <a:srgbClr val="FF0000"/>
                </a:solidFill>
              </a:rPr>
              <a:t>Extranets</a:t>
            </a:r>
            <a:r>
              <a:rPr lang="en-US" sz="1800" kern="0" dirty="0"/>
              <a:t>, </a:t>
            </a:r>
            <a:r>
              <a:rPr lang="id-ID" sz="1800" kern="0" dirty="0"/>
              <a:t>menyediakan akses terbatas kepada </a:t>
            </a:r>
            <a:r>
              <a:rPr lang="id-ID" sz="18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supplier, vendors ataupun kustomer </a:t>
            </a:r>
            <a:r>
              <a:rPr lang="id-ID" sz="1800" kern="0" dirty="0"/>
              <a:t>mengenai </a:t>
            </a:r>
            <a:r>
              <a:rPr lang="id-ID" sz="18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status order, inventaris </a:t>
            </a:r>
            <a:r>
              <a:rPr lang="id-ID" sz="1800" kern="0" dirty="0"/>
              <a:t>ataupun hal-hal yang berpengaruh kepada pelaku usaha lainnya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kern="0" dirty="0"/>
              <a:t>Intranet, Extranet</a:t>
            </a:r>
            <a:r>
              <a:rPr lang="en-US" kern="0" dirty="0"/>
              <a:t/>
            </a:r>
            <a:br>
              <a:rPr lang="en-US" kern="0" dirty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596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571" t="19485" r="11814" b="20469"/>
          <a:stretch/>
        </p:blipFill>
        <p:spPr>
          <a:xfrm>
            <a:off x="2494013" y="1193012"/>
            <a:ext cx="6640083" cy="5260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76536"/>
          </a:xfrm>
        </p:spPr>
        <p:txBody>
          <a:bodyPr/>
          <a:lstStyle/>
          <a:p>
            <a:r>
              <a:rPr lang="id-ID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09463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573" t="24406" r="9599" b="28344"/>
          <a:stretch/>
        </p:blipFill>
        <p:spPr>
          <a:xfrm>
            <a:off x="5941209" y="3727772"/>
            <a:ext cx="4611252" cy="2732594"/>
          </a:xfrm>
          <a:prstGeom prst="rect">
            <a:avLst/>
          </a:prstGeom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Teknologi Jaringan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786" t="24406" r="15133" b="32282"/>
          <a:stretch/>
        </p:blipFill>
        <p:spPr>
          <a:xfrm>
            <a:off x="1666669" y="1283802"/>
            <a:ext cx="4495590" cy="295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2763" t="51980" r="19861" b="30313"/>
          <a:stretch/>
        </p:blipFill>
        <p:spPr>
          <a:xfrm>
            <a:off x="1629916" y="4893116"/>
            <a:ext cx="4176464" cy="151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8340" t="23422" r="15133" b="47428"/>
          <a:stretch/>
        </p:blipFill>
        <p:spPr>
          <a:xfrm>
            <a:off x="6162259" y="1302894"/>
            <a:ext cx="4359896" cy="19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192560"/>
          </a:xfrm>
        </p:spPr>
        <p:txBody>
          <a:bodyPr/>
          <a:lstStyle/>
          <a:p>
            <a:r>
              <a:rPr lang="id-ID" dirty="0"/>
              <a:t>Teknologi Jaringan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805" t="20469" r="9046" b="20469"/>
          <a:stretch/>
        </p:blipFill>
        <p:spPr>
          <a:xfrm>
            <a:off x="2033654" y="4149080"/>
            <a:ext cx="3654406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698" t="21454" r="11813" b="21453"/>
          <a:stretch/>
        </p:blipFill>
        <p:spPr>
          <a:xfrm>
            <a:off x="5697126" y="1772816"/>
            <a:ext cx="4901510" cy="3384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5019" t="20469" r="10706" b="23422"/>
          <a:stretch/>
        </p:blipFill>
        <p:spPr>
          <a:xfrm>
            <a:off x="1925679" y="1551806"/>
            <a:ext cx="3645297" cy="25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2075443" y="2805438"/>
            <a:ext cx="8358246" cy="39359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834" y="142852"/>
            <a:ext cx="5742970" cy="1516462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/>
              <a:t>Macam-macam</a:t>
            </a:r>
            <a:r>
              <a:rPr lang="en-US" sz="2800" dirty="0"/>
              <a:t> Hardware </a:t>
            </a:r>
            <a:br>
              <a:rPr lang="en-US" sz="2800" dirty="0"/>
            </a:b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Komputer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3023372" y="872702"/>
            <a:ext cx="1571636" cy="1588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93884" y="1733907"/>
            <a:ext cx="5572164" cy="83099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MACAM-MACAM HARDWARE JARINGAN KOMPUTER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45940" y="188640"/>
            <a:ext cx="2032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PERANGKAT KERAS JARINGAN KOMPUTER</a:t>
            </a:r>
          </a:p>
        </p:txBody>
      </p:sp>
      <p:pic>
        <p:nvPicPr>
          <p:cNvPr id="28" name="Picture 27" descr="http://1.bp.blogspot.com/-DdPszWnxy6c/T4fOagIOooI/AAAAAAAAAHY/JYWI63nKShk/s200/RJ+4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6760" y="2921546"/>
            <a:ext cx="164307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http://4.bp.blogspot.com/--h1m89Nfdus/T4fP432cqfI/AAAAAAAAAHg/80szyS5g_3I/s200/hub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7156" y="2921546"/>
            <a:ext cx="1893962" cy="118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http://1.bp.blogspot.com/-Rdhrvh67Be0/T4fQVSsHJmI/AAAAAAAAAHo/pvz4eSoiOnw/s200/swict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51801" y="2921546"/>
            <a:ext cx="1891943" cy="142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http://4.bp.blogspot.com/-xhR3vLwnw20/T4fQ0W_nhXI/AAAAAAAAAHw/JyHYy9W9m-g/s200/repeater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36760" y="4921810"/>
            <a:ext cx="157163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http://2.bp.blogspot.com/-bUsQIPPCHm8/T4fRghzDJJI/AAAAAAAAAH4/9ZvJBmSi3GA/s200/rooter.jp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08594" y="4707496"/>
            <a:ext cx="1891944" cy="169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3" descr="Hasil gambar untuk modem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66114" y="5279000"/>
            <a:ext cx="1645364" cy="109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2362888" y="4207431"/>
            <a:ext cx="135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Konektor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951536" y="4135993"/>
            <a:ext cx="86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46462" y="4135993"/>
            <a:ext cx="126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Switch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08198" y="6207695"/>
            <a:ext cx="135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775164" y="6152023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23304" y="6207695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Modem</a:t>
            </a:r>
          </a:p>
        </p:txBody>
      </p:sp>
    </p:spTree>
    <p:extLst>
      <p:ext uri="{BB962C8B-B14F-4D97-AF65-F5344CB8AC3E}">
        <p14:creationId xmlns:p14="http://schemas.microsoft.com/office/powerpoint/2010/main" val="14140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71</TotalTime>
  <Words>1091</Words>
  <Application>Microsoft Office PowerPoint</Application>
  <PresentationFormat>Custom</PresentationFormat>
  <Paragraphs>163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Century Gothic</vt:lpstr>
      <vt:lpstr>Gulim</vt:lpstr>
      <vt:lpstr>Times</vt:lpstr>
      <vt:lpstr>Times New Roman</vt:lpstr>
      <vt:lpstr>Wingdings</vt:lpstr>
      <vt:lpstr>Books 16x9</vt:lpstr>
      <vt:lpstr>Model (Jenis), Struktur dan Arsitektur Jaringan Komputer</vt:lpstr>
      <vt:lpstr>Objectives</vt:lpstr>
      <vt:lpstr>PAN, LAN, MAN, WAN</vt:lpstr>
      <vt:lpstr>NFC dan IPN</vt:lpstr>
      <vt:lpstr>Intranet, Extranet </vt:lpstr>
      <vt:lpstr>Internet</vt:lpstr>
      <vt:lpstr>Teknologi Jaringan</vt:lpstr>
      <vt:lpstr>Teknologi Jaringan</vt:lpstr>
      <vt:lpstr>Macam-macam Hardware  Jaringan Komputer</vt:lpstr>
      <vt:lpstr>Macam-macam Hardware  Jaringan Komputer</vt:lpstr>
      <vt:lpstr>Macam-macam Hardware  Jaringan Komputer</vt:lpstr>
      <vt:lpstr>Macam-macam Hardware  Jaringan Komputer</vt:lpstr>
      <vt:lpstr>Struktur Jaringan Komputer </vt:lpstr>
      <vt:lpstr>Struktur Jaringan Komputer </vt:lpstr>
      <vt:lpstr>Hub and Switch</vt:lpstr>
      <vt:lpstr>Router</vt:lpstr>
      <vt:lpstr>Klasifikasi Jaringan Komputer</vt:lpstr>
      <vt:lpstr>Local Area Networks (LANs)</vt:lpstr>
      <vt:lpstr>Wide Area Networks (WANs)</vt:lpstr>
      <vt:lpstr>Client Server Model</vt:lpstr>
      <vt:lpstr>Layanan Server</vt:lpstr>
      <vt:lpstr>Peer to Peer Model</vt:lpstr>
      <vt:lpstr>Topologi Jaringan</vt:lpstr>
      <vt:lpstr>Logical Topology</vt:lpstr>
      <vt:lpstr>Physical topology</vt:lpstr>
      <vt:lpstr>Bus Topology</vt:lpstr>
      <vt:lpstr>Star Topology</vt:lpstr>
      <vt:lpstr>Ring Topology</vt:lpstr>
      <vt:lpstr>Mesh Topology</vt:lpstr>
      <vt:lpstr>Hierarchical Topology</vt:lpstr>
      <vt:lpstr>Media Jaringan</vt:lpstr>
      <vt:lpstr>Tipe Kabel dan Konektor yang digunakan dalam Jaringan</vt:lpstr>
      <vt:lpstr>Standarisasi Media Jaringan Komputer</vt:lpstr>
      <vt:lpstr>Straight, Cross, Rollover Kabel</vt:lpstr>
      <vt:lpstr>Instalasi Kabel Unshielded Twisted Pair (UTP)</vt:lpstr>
      <vt:lpstr>Instalasi Kabel Unshielded Twisted Pair (UTP) lanjut</vt:lpstr>
      <vt:lpstr>Coaxial Cable</vt:lpstr>
      <vt:lpstr>Shielded Twisted Pair (STP)</vt:lpstr>
      <vt:lpstr>Fiber Optik</vt:lpstr>
      <vt:lpstr>Tipe Fiber Optik</vt:lpstr>
      <vt:lpstr>Kabel Tester (Pengujian)</vt:lpstr>
      <vt:lpstr>Media Wireless</vt:lpstr>
      <vt:lpstr>Gangguan Media Transmisi</vt:lpstr>
      <vt:lpstr>Pengamanan Membangun Jaringan</vt:lpstr>
      <vt:lpstr>Pengamanan Membangun Jaringan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RG</dc:creator>
  <cp:lastModifiedBy>6285755553388</cp:lastModifiedBy>
  <cp:revision>9</cp:revision>
  <dcterms:created xsi:type="dcterms:W3CDTF">2022-04-05T07:52:16Z</dcterms:created>
  <dcterms:modified xsi:type="dcterms:W3CDTF">2022-04-06T02:35:25Z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